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Lst>
  <p:notesMasterIdLst>
    <p:notesMasterId r:id="rId80"/>
  </p:notesMasterIdLst>
  <p:sldIdLst>
    <p:sldId id="256" r:id="rId6"/>
    <p:sldId id="1474" r:id="rId7"/>
    <p:sldId id="1476" r:id="rId8"/>
    <p:sldId id="304" r:id="rId9"/>
    <p:sldId id="312" r:id="rId10"/>
    <p:sldId id="320" r:id="rId11"/>
    <p:sldId id="306" r:id="rId12"/>
    <p:sldId id="471" r:id="rId13"/>
    <p:sldId id="1463" r:id="rId14"/>
    <p:sldId id="279" r:id="rId15"/>
    <p:sldId id="280" r:id="rId16"/>
    <p:sldId id="301" r:id="rId17"/>
    <p:sldId id="1464" r:id="rId18"/>
    <p:sldId id="281" r:id="rId19"/>
    <p:sldId id="282" r:id="rId20"/>
    <p:sldId id="1465" r:id="rId21"/>
    <p:sldId id="283" r:id="rId22"/>
    <p:sldId id="284" r:id="rId23"/>
    <p:sldId id="1467" r:id="rId24"/>
    <p:sldId id="287" r:id="rId25"/>
    <p:sldId id="289" r:id="rId26"/>
    <p:sldId id="288" r:id="rId27"/>
    <p:sldId id="303" r:id="rId28"/>
    <p:sldId id="290" r:id="rId29"/>
    <p:sldId id="302" r:id="rId30"/>
    <p:sldId id="1470" r:id="rId31"/>
    <p:sldId id="1471" r:id="rId32"/>
    <p:sldId id="1472" r:id="rId33"/>
    <p:sldId id="1468" r:id="rId34"/>
    <p:sldId id="1461" r:id="rId35"/>
    <p:sldId id="1477" r:id="rId36"/>
    <p:sldId id="1492" r:id="rId37"/>
    <p:sldId id="285" r:id="rId38"/>
    <p:sldId id="1466" r:id="rId39"/>
    <p:sldId id="1488" r:id="rId40"/>
    <p:sldId id="1485" r:id="rId41"/>
    <p:sldId id="1494" r:id="rId42"/>
    <p:sldId id="1493" r:id="rId43"/>
    <p:sldId id="1489" r:id="rId44"/>
    <p:sldId id="1486" r:id="rId45"/>
    <p:sldId id="1478" r:id="rId46"/>
    <p:sldId id="1479" r:id="rId47"/>
    <p:sldId id="1490" r:id="rId48"/>
    <p:sldId id="1481" r:id="rId49"/>
    <p:sldId id="1482" r:id="rId50"/>
    <p:sldId id="1396" r:id="rId51"/>
    <p:sldId id="1483" r:id="rId52"/>
    <p:sldId id="1484" r:id="rId53"/>
    <p:sldId id="305" r:id="rId54"/>
    <p:sldId id="292" r:id="rId55"/>
    <p:sldId id="293" r:id="rId56"/>
    <p:sldId id="294" r:id="rId57"/>
    <p:sldId id="340" r:id="rId58"/>
    <p:sldId id="310" r:id="rId59"/>
    <p:sldId id="472" r:id="rId60"/>
    <p:sldId id="307" r:id="rId61"/>
    <p:sldId id="309" r:id="rId62"/>
    <p:sldId id="343" r:id="rId63"/>
    <p:sldId id="308" r:id="rId64"/>
    <p:sldId id="475" r:id="rId65"/>
    <p:sldId id="296" r:id="rId66"/>
    <p:sldId id="297" r:id="rId67"/>
    <p:sldId id="298" r:id="rId68"/>
    <p:sldId id="299" r:id="rId69"/>
    <p:sldId id="300" r:id="rId70"/>
    <p:sldId id="313" r:id="rId71"/>
    <p:sldId id="1491" r:id="rId72"/>
    <p:sldId id="573" r:id="rId73"/>
    <p:sldId id="1334" r:id="rId74"/>
    <p:sldId id="1487" r:id="rId75"/>
    <p:sldId id="478" r:id="rId76"/>
    <p:sldId id="550" r:id="rId77"/>
    <p:sldId id="1458" r:id="rId78"/>
    <p:sldId id="1495"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333333"/>
    <a:srgbClr val="4D4D4D"/>
    <a:srgbClr val="5F5F5F"/>
    <a:srgbClr val="00205B"/>
    <a:srgbClr val="EA1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140" autoAdjust="0"/>
  </p:normalViewPr>
  <p:slideViewPr>
    <p:cSldViewPr snapToGrid="0">
      <p:cViewPr varScale="1">
        <p:scale>
          <a:sx n="93" d="100"/>
          <a:sy n="93" d="100"/>
        </p:scale>
        <p:origin x="1236" y="84"/>
      </p:cViewPr>
      <p:guideLst/>
    </p:cSldViewPr>
  </p:slideViewPr>
  <p:notesTextViewPr>
    <p:cViewPr>
      <p:scale>
        <a:sx n="3" d="2"/>
        <a:sy n="3" d="2"/>
      </p:scale>
      <p:origin x="0" y="0"/>
    </p:cViewPr>
  </p:notesTextViewPr>
  <p:sorterViewPr>
    <p:cViewPr varScale="1">
      <p:scale>
        <a:sx n="100" d="100"/>
        <a:sy n="100" d="100"/>
      </p:scale>
      <p:origin x="0" y="-25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English" userId="027089f1-8986-472e-8bb7-c48e6f689717" providerId="ADAL" clId="{B4E00FB8-2A31-4FC2-B1FA-F284EF319A6C}"/>
    <pc:docChg chg="undo redo custSel addSld delSld modSld">
      <pc:chgData name="Patrick English" userId="027089f1-8986-472e-8bb7-c48e6f689717" providerId="ADAL" clId="{B4E00FB8-2A31-4FC2-B1FA-F284EF319A6C}" dt="2025-07-27T20:36:14.956" v="222" actId="2696"/>
      <pc:docMkLst>
        <pc:docMk/>
      </pc:docMkLst>
      <pc:sldChg chg="modSp mod">
        <pc:chgData name="Patrick English" userId="027089f1-8986-472e-8bb7-c48e6f689717" providerId="ADAL" clId="{B4E00FB8-2A31-4FC2-B1FA-F284EF319A6C}" dt="2025-07-27T18:33:03.261" v="139" actId="1076"/>
        <pc:sldMkLst>
          <pc:docMk/>
          <pc:sldMk cId="2480346806" sldId="256"/>
        </pc:sldMkLst>
        <pc:spChg chg="mod">
          <ac:chgData name="Patrick English" userId="027089f1-8986-472e-8bb7-c48e6f689717" providerId="ADAL" clId="{B4E00FB8-2A31-4FC2-B1FA-F284EF319A6C}" dt="2025-07-27T18:33:03.261" v="139" actId="1076"/>
          <ac:spMkLst>
            <pc:docMk/>
            <pc:sldMk cId="2480346806" sldId="256"/>
            <ac:spMk id="3" creationId="{FB6059DD-9B1D-99EF-82D5-F4623D49004A}"/>
          </ac:spMkLst>
        </pc:spChg>
      </pc:sldChg>
      <pc:sldChg chg="modSp mod">
        <pc:chgData name="Patrick English" userId="027089f1-8986-472e-8bb7-c48e6f689717" providerId="ADAL" clId="{B4E00FB8-2A31-4FC2-B1FA-F284EF319A6C}" dt="2025-07-27T18:37:18.316" v="158" actId="1076"/>
        <pc:sldMkLst>
          <pc:docMk/>
          <pc:sldMk cId="3282424480" sldId="309"/>
        </pc:sldMkLst>
        <pc:spChg chg="mod">
          <ac:chgData name="Patrick English" userId="027089f1-8986-472e-8bb7-c48e6f689717" providerId="ADAL" clId="{B4E00FB8-2A31-4FC2-B1FA-F284EF319A6C}" dt="2025-07-27T18:37:18.316" v="158" actId="1076"/>
          <ac:spMkLst>
            <pc:docMk/>
            <pc:sldMk cId="3282424480" sldId="309"/>
            <ac:spMk id="5" creationId="{D5CC43BF-F2CB-BB44-ECD0-48F691440309}"/>
          </ac:spMkLst>
        </pc:spChg>
      </pc:sldChg>
      <pc:sldChg chg="del">
        <pc:chgData name="Patrick English" userId="027089f1-8986-472e-8bb7-c48e6f689717" providerId="ADAL" clId="{B4E00FB8-2A31-4FC2-B1FA-F284EF319A6C}" dt="2025-07-27T18:15:23.130" v="11" actId="2696"/>
        <pc:sldMkLst>
          <pc:docMk/>
          <pc:sldMk cId="1017872551" sldId="1457"/>
        </pc:sldMkLst>
      </pc:sldChg>
      <pc:sldChg chg="del">
        <pc:chgData name="Patrick English" userId="027089f1-8986-472e-8bb7-c48e6f689717" providerId="ADAL" clId="{B4E00FB8-2A31-4FC2-B1FA-F284EF319A6C}" dt="2025-07-27T20:36:14.956" v="222" actId="2696"/>
        <pc:sldMkLst>
          <pc:docMk/>
          <pc:sldMk cId="3923506504" sldId="1459"/>
        </pc:sldMkLst>
      </pc:sldChg>
      <pc:sldChg chg="del">
        <pc:chgData name="Patrick English" userId="027089f1-8986-472e-8bb7-c48e6f689717" providerId="ADAL" clId="{B4E00FB8-2A31-4FC2-B1FA-F284EF319A6C}" dt="2025-07-27T18:10:47.010" v="0" actId="2696"/>
        <pc:sldMkLst>
          <pc:docMk/>
          <pc:sldMk cId="4236397880" sldId="1462"/>
        </pc:sldMkLst>
      </pc:sldChg>
      <pc:sldChg chg="modSp add del mod modAnim">
        <pc:chgData name="Patrick English" userId="027089f1-8986-472e-8bb7-c48e6f689717" providerId="ADAL" clId="{B4E00FB8-2A31-4FC2-B1FA-F284EF319A6C}" dt="2025-07-27T18:30:34.621" v="124" actId="1076"/>
        <pc:sldMkLst>
          <pc:docMk/>
          <pc:sldMk cId="3021407085" sldId="1474"/>
        </pc:sldMkLst>
        <pc:spChg chg="mod">
          <ac:chgData name="Patrick English" userId="027089f1-8986-472e-8bb7-c48e6f689717" providerId="ADAL" clId="{B4E00FB8-2A31-4FC2-B1FA-F284EF319A6C}" dt="2025-07-27T18:29:27.597" v="116" actId="113"/>
          <ac:spMkLst>
            <pc:docMk/>
            <pc:sldMk cId="3021407085" sldId="1474"/>
            <ac:spMk id="5" creationId="{279E1E05-EA9E-9E75-A49C-FB452341667D}"/>
          </ac:spMkLst>
        </pc:spChg>
        <pc:spChg chg="mod">
          <ac:chgData name="Patrick English" userId="027089f1-8986-472e-8bb7-c48e6f689717" providerId="ADAL" clId="{B4E00FB8-2A31-4FC2-B1FA-F284EF319A6C}" dt="2025-07-27T18:30:34.621" v="124" actId="1076"/>
          <ac:spMkLst>
            <pc:docMk/>
            <pc:sldMk cId="3021407085" sldId="1474"/>
            <ac:spMk id="8" creationId="{0ED1D75D-50F2-2112-D2B7-A8A2C51A7248}"/>
          </ac:spMkLst>
        </pc:spChg>
      </pc:sldChg>
      <pc:sldChg chg="del">
        <pc:chgData name="Patrick English" userId="027089f1-8986-472e-8bb7-c48e6f689717" providerId="ADAL" clId="{B4E00FB8-2A31-4FC2-B1FA-F284EF319A6C}" dt="2025-07-27T18:11:09.329" v="2" actId="2696"/>
        <pc:sldMkLst>
          <pc:docMk/>
          <pc:sldMk cId="2880750422" sldId="1475"/>
        </pc:sldMkLst>
      </pc:sldChg>
      <pc:sldChg chg="modSp mod">
        <pc:chgData name="Patrick English" userId="027089f1-8986-472e-8bb7-c48e6f689717" providerId="ADAL" clId="{B4E00FB8-2A31-4FC2-B1FA-F284EF319A6C}" dt="2025-07-27T18:31:44.018" v="132" actId="1076"/>
        <pc:sldMkLst>
          <pc:docMk/>
          <pc:sldMk cId="3876302362" sldId="1476"/>
        </pc:sldMkLst>
        <pc:spChg chg="mod">
          <ac:chgData name="Patrick English" userId="027089f1-8986-472e-8bb7-c48e6f689717" providerId="ADAL" clId="{B4E00FB8-2A31-4FC2-B1FA-F284EF319A6C}" dt="2025-07-27T18:31:44.018" v="132" actId="1076"/>
          <ac:spMkLst>
            <pc:docMk/>
            <pc:sldMk cId="3876302362" sldId="1476"/>
            <ac:spMk id="7" creationId="{F9CC6A90-714A-08E6-188D-89D6A649B414}"/>
          </ac:spMkLst>
        </pc:spChg>
      </pc:sldChg>
      <pc:sldChg chg="modSp mod">
        <pc:chgData name="Patrick English" userId="027089f1-8986-472e-8bb7-c48e6f689717" providerId="ADAL" clId="{B4E00FB8-2A31-4FC2-B1FA-F284EF319A6C}" dt="2025-07-27T18:13:37.159" v="9" actId="20577"/>
        <pc:sldMkLst>
          <pc:docMk/>
          <pc:sldMk cId="1705783589" sldId="1478"/>
        </pc:sldMkLst>
        <pc:spChg chg="mod">
          <ac:chgData name="Patrick English" userId="027089f1-8986-472e-8bb7-c48e6f689717" providerId="ADAL" clId="{B4E00FB8-2A31-4FC2-B1FA-F284EF319A6C}" dt="2025-07-27T18:13:37.159" v="9" actId="20577"/>
          <ac:spMkLst>
            <pc:docMk/>
            <pc:sldMk cId="1705783589" sldId="1478"/>
            <ac:spMk id="2" creationId="{6CB2496D-F3E1-5ADD-B4A5-1A0EAFCCEBD7}"/>
          </ac:spMkLst>
        </pc:spChg>
      </pc:sldChg>
      <pc:sldChg chg="modSp mod">
        <pc:chgData name="Patrick English" userId="027089f1-8986-472e-8bb7-c48e6f689717" providerId="ADAL" clId="{B4E00FB8-2A31-4FC2-B1FA-F284EF319A6C}" dt="2025-07-27T18:34:26.778" v="140" actId="14100"/>
        <pc:sldMkLst>
          <pc:docMk/>
          <pc:sldMk cId="640381242" sldId="1479"/>
        </pc:sldMkLst>
        <pc:spChg chg="mod">
          <ac:chgData name="Patrick English" userId="027089f1-8986-472e-8bb7-c48e6f689717" providerId="ADAL" clId="{B4E00FB8-2A31-4FC2-B1FA-F284EF319A6C}" dt="2025-07-27T18:34:26.778" v="140" actId="14100"/>
          <ac:spMkLst>
            <pc:docMk/>
            <pc:sldMk cId="640381242" sldId="1479"/>
            <ac:spMk id="2" creationId="{6CB2496D-F3E1-5ADD-B4A5-1A0EAFCCEBD7}"/>
          </ac:spMkLst>
        </pc:spChg>
      </pc:sldChg>
      <pc:sldChg chg="addSp modSp mod">
        <pc:chgData name="Patrick English" userId="027089f1-8986-472e-8bb7-c48e6f689717" providerId="ADAL" clId="{B4E00FB8-2A31-4FC2-B1FA-F284EF319A6C}" dt="2025-07-27T18:36:11.238" v="153" actId="1076"/>
        <pc:sldMkLst>
          <pc:docMk/>
          <pc:sldMk cId="3087650545" sldId="1481"/>
        </pc:sldMkLst>
        <pc:spChg chg="add mod">
          <ac:chgData name="Patrick English" userId="027089f1-8986-472e-8bb7-c48e6f689717" providerId="ADAL" clId="{B4E00FB8-2A31-4FC2-B1FA-F284EF319A6C}" dt="2025-07-27T18:35:09.450" v="145" actId="1076"/>
          <ac:spMkLst>
            <pc:docMk/>
            <pc:sldMk cId="3087650545" sldId="1481"/>
            <ac:spMk id="3" creationId="{43CC0CFF-BD89-1C9F-CFFF-15E64DA64949}"/>
          </ac:spMkLst>
        </pc:spChg>
        <pc:spChg chg="add mod">
          <ac:chgData name="Patrick English" userId="027089f1-8986-472e-8bb7-c48e6f689717" providerId="ADAL" clId="{B4E00FB8-2A31-4FC2-B1FA-F284EF319A6C}" dt="2025-07-27T18:36:11.238" v="153" actId="1076"/>
          <ac:spMkLst>
            <pc:docMk/>
            <pc:sldMk cId="3087650545" sldId="1481"/>
            <ac:spMk id="6" creationId="{0C819365-C28F-1CBC-3310-4E703320F907}"/>
          </ac:spMkLst>
        </pc:spChg>
        <pc:picChg chg="mod">
          <ac:chgData name="Patrick English" userId="027089f1-8986-472e-8bb7-c48e6f689717" providerId="ADAL" clId="{B4E00FB8-2A31-4FC2-B1FA-F284EF319A6C}" dt="2025-07-27T18:36:08.400" v="151" actId="207"/>
          <ac:picMkLst>
            <pc:docMk/>
            <pc:sldMk cId="3087650545" sldId="1481"/>
            <ac:picMk id="5" creationId="{238F0736-57E0-6D44-0796-08C8DF9DADEE}"/>
          </ac:picMkLst>
        </pc:picChg>
      </pc:sldChg>
      <pc:sldChg chg="modSp mod">
        <pc:chgData name="Patrick English" userId="027089f1-8986-472e-8bb7-c48e6f689717" providerId="ADAL" clId="{B4E00FB8-2A31-4FC2-B1FA-F284EF319A6C}" dt="2025-07-27T20:32:25.443" v="221" actId="20577"/>
        <pc:sldMkLst>
          <pc:docMk/>
          <pc:sldMk cId="1620255167" sldId="1488"/>
        </pc:sldMkLst>
        <pc:spChg chg="mod">
          <ac:chgData name="Patrick English" userId="027089f1-8986-472e-8bb7-c48e6f689717" providerId="ADAL" clId="{B4E00FB8-2A31-4FC2-B1FA-F284EF319A6C}" dt="2025-07-27T20:32:25.443" v="221" actId="20577"/>
          <ac:spMkLst>
            <pc:docMk/>
            <pc:sldMk cId="1620255167" sldId="1488"/>
            <ac:spMk id="6" creationId="{49E52707-7A74-AC45-A108-328F564CE0E0}"/>
          </ac:spMkLst>
        </pc:spChg>
      </pc:sldChg>
      <pc:sldChg chg="modSp mod">
        <pc:chgData name="Patrick English" userId="027089f1-8986-472e-8bb7-c48e6f689717" providerId="ADAL" clId="{B4E00FB8-2A31-4FC2-B1FA-F284EF319A6C}" dt="2025-07-27T19:38:00.739" v="204" actId="20577"/>
        <pc:sldMkLst>
          <pc:docMk/>
          <pc:sldMk cId="969841883" sldId="1491"/>
        </pc:sldMkLst>
        <pc:spChg chg="mod">
          <ac:chgData name="Patrick English" userId="027089f1-8986-472e-8bb7-c48e6f689717" providerId="ADAL" clId="{B4E00FB8-2A31-4FC2-B1FA-F284EF319A6C}" dt="2025-07-27T19:38:00.739" v="204" actId="20577"/>
          <ac:spMkLst>
            <pc:docMk/>
            <pc:sldMk cId="969841883" sldId="1491"/>
            <ac:spMk id="8" creationId="{25E0E5B5-A67A-12A0-C54A-1A9DB54C85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EA8EACB-E074-4C80-B0F9-BB04393D8E52}" type="datetimeFigureOut">
              <a:rPr lang="en-US" smtClean="0"/>
              <a:t>7/27/2025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00A3026-D0F2-425A-AEC9-D51297609FDD}" type="slidenum">
              <a:rPr lang="en-US" smtClean="0"/>
              <a:t>‹#›</a:t>
            </a:fld>
            <a:endParaRPr lang="en-US"/>
          </a:p>
        </p:txBody>
      </p:sp>
    </p:spTree>
    <p:extLst>
      <p:ext uri="{BB962C8B-B14F-4D97-AF65-F5344CB8AC3E}">
        <p14:creationId xmlns:p14="http://schemas.microsoft.com/office/powerpoint/2010/main" val="368305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174097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a:ea typeface="+mn-ea"/>
                <a:cs typeface="Arial" panose="020B060402020202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1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d. Pads and Protective Equipment – The following pads and protective equipment are required of all players: …</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5. (a) A single tooth and mouth protector (intraoral) which shall:</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(1) include an occlusal (protecting and separating the biting surfaces) portion;</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(2) include a labial (protecting the teeth and supporting structures) portion;</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(3) cover the posterior teeth with adequate thickness;</a:t>
            </a:r>
          </a:p>
          <a:p>
            <a:pPr algn="l"/>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(4) not include any attachment(s) that do not serve a purpose and function in protecting the teeth or mouth (effective 2026); and</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(5) not include anything on it that is a health or risk issue and can pose a danger to themselves or other players (effective 2026).</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(b) It is recommended that the protector be properly fitted, protecting the anterior (leading) dental arch and:</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(1) constructed from a model made from an impression of the individual’s teeth; or</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(2) constructed and fitted to the individual by impressing the teeth into the tooth and mouth protector itself.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Items that are attached to the tooth and mouth protector that do not serve a purpose and function in protecting the teeth or mouth will not be allowed. </a:t>
            </a: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10</a:t>
            </a:fld>
            <a:endParaRPr lang="en-US"/>
          </a:p>
        </p:txBody>
      </p:sp>
    </p:spTree>
    <p:extLst>
      <p:ext uri="{BB962C8B-B14F-4D97-AF65-F5344CB8AC3E}">
        <p14:creationId xmlns:p14="http://schemas.microsoft.com/office/powerpoint/2010/main" val="60596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Pads and Protective Equipment – The following pads and protective equipment are required of all players: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(a) A single tooth and mouth protector (intraoral) which shall: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include an occlusal (protecting and separating the biting surfaces) portion;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include a labial (protecting the teeth and supporting structures) portion;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cover the posterior teeth with adequate thickness;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not include any attachment(s) that do not serve a purpose and function in protecting the teeth or mouth (effective 2026);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not include anything on it that is a health or risk issue and can pose a danger to themselves or other players (effective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It is recommended that the protector be properly fitted, protecting the anterior (leading) dental arch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constructed from a model made from an impression of the individual’s teeth;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constructed and fitted to the individual by impressing the teeth into the tooth and mouth protector itself.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Items that are a part of the tooth and mouth protector that are a health or risk issue to the player and can pose a danger to themselves or other players, will not be allowed.</a:t>
            </a: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11</a:t>
            </a:fld>
            <a:endParaRPr lang="en-US"/>
          </a:p>
        </p:txBody>
      </p:sp>
    </p:spTree>
    <p:extLst>
      <p:ext uri="{BB962C8B-B14F-4D97-AF65-F5344CB8AC3E}">
        <p14:creationId xmlns:p14="http://schemas.microsoft.com/office/powerpoint/2010/main" val="11487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12</a:t>
            </a:fld>
            <a:endParaRPr lang="en-US"/>
          </a:p>
        </p:txBody>
      </p:sp>
    </p:spTree>
    <p:extLst>
      <p:ext uri="{BB962C8B-B14F-4D97-AF65-F5344CB8AC3E}">
        <p14:creationId xmlns:p14="http://schemas.microsoft.com/office/powerpoint/2010/main" val="118054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97D51-DE21-D482-1D10-205033C31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8EC15-86ED-B66D-2555-1CE493FD6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EE976-E987-74E5-9114-F846B7FA0AC3}"/>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DB8B9C12-3761-7245-B9C5-6538CAD97FAE}"/>
              </a:ext>
            </a:extLst>
          </p:cNvPr>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997747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algn="l"/>
            <a:r>
              <a:rPr lang="en-US" sz="100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The following auxiliary equipment may be worn if sanctioned by the umpire as being soft, nonabrasive, nonhardening material: …</a:t>
            </a:r>
          </a:p>
          <a:p>
            <a:pPr algn="l"/>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d. Effective 2027, arm sleeves, whether attached to a shirt or unattached, manufactured to enhance contact with the football or opponent must meet the SFIA Specification at the time of manufacture. Arm sleeves must have a permanent exact replica of the SFIA arm sleeve seal (meets SFIA Specification) (Figure 1-5-2d), that must be visible and appear legibly on the exterior of the arm sleeve.</a:t>
            </a: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algn="l"/>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1000" b="1" i="0" u="none" strike="noStrike" baseline="0" dirty="0">
                <a:latin typeface="Calibri" panose="020F0502020204030204" pitchFamily="34" charset="0"/>
                <a:ea typeface="Calibri" panose="020F0502020204030204" pitchFamily="34" charset="0"/>
                <a:cs typeface="Calibri" panose="020F0502020204030204" pitchFamily="34" charset="0"/>
              </a:rPr>
              <a:t>ART. 3 . . .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6. Jerseys, undershirts or exterior arm covers/pads manufactured to enhance contact with the football or opponent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(through 2026). Effective 2027, jerseys or pads manufactured to enhance contact with the football or opponent.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The Sports and Fitness Industry Association (SFIA), in working with the football arm sleeve manufacturers and the NFHS, has developed new football arm sleeve performance specifications to be effective with the 2027 playing season. These new specifications closely align with the current rules for football gloves.</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14</a:t>
            </a:fld>
            <a:endParaRPr lang="en-US"/>
          </a:p>
        </p:txBody>
      </p:sp>
    </p:spTree>
    <p:extLst>
      <p:ext uri="{BB962C8B-B14F-4D97-AF65-F5344CB8AC3E}">
        <p14:creationId xmlns:p14="http://schemas.microsoft.com/office/powerpoint/2010/main" val="361408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15</a:t>
            </a:fld>
            <a:endParaRPr lang="en-US"/>
          </a:p>
        </p:txBody>
      </p:sp>
    </p:spTree>
    <p:extLst>
      <p:ext uri="{BB962C8B-B14F-4D97-AF65-F5344CB8AC3E}">
        <p14:creationId xmlns:p14="http://schemas.microsoft.com/office/powerpoint/2010/main" val="323757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B715-4C7E-7151-30CA-104106065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0FD17-AEE8-F41A-634E-F324023A9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D5F86-C206-E36C-8732-FBC4088039F9}"/>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D22F7241-CE2E-D731-0E04-0687A42BB8DA}"/>
              </a:ext>
            </a:extLst>
          </p:cNvPr>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413953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3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The following Other Illegal Equipment: …</a:t>
            </a:r>
          </a:p>
          <a:p>
            <a:pPr marL="0" marR="0" lvl="0" indent="0" algn="l" defTabSz="914266" rtl="0" eaLnBrk="1" fontAlgn="base" latinLnBrk="0" hangingPunct="1">
              <a:lnSpc>
                <a:spcPct val="100000"/>
              </a:lnSpc>
              <a:spcBef>
                <a:spcPct val="30000"/>
              </a:spcBef>
              <a:spcAft>
                <a:spcPct val="0"/>
              </a:spcAft>
              <a:buClrTx/>
              <a:buSzTx/>
              <a:buFontTx/>
              <a:buNone/>
              <a:tabLst/>
              <a:defRPr/>
            </a:pP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2. Except during an outside 9-yard mark conference (7-yard marks in nine-, eight- and six-player competition), electronic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audio or non-fixed video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communication devices used to communicate with a player.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This change allows for the use of some additional equipment, but continues to preclude in-helmet communication. This would allow for fixed electronic signs with play signals as well as non-audio methods but still would not permit the players between the numbers to watch video.</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1.6.1F</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17</a:t>
            </a:fld>
            <a:endParaRPr lang="en-US"/>
          </a:p>
        </p:txBody>
      </p:sp>
    </p:spTree>
    <p:extLst>
      <p:ext uri="{BB962C8B-B14F-4D97-AF65-F5344CB8AC3E}">
        <p14:creationId xmlns:p14="http://schemas.microsoft.com/office/powerpoint/2010/main" val="28073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18</a:t>
            </a:fld>
            <a:endParaRPr lang="en-US"/>
          </a:p>
        </p:txBody>
      </p:sp>
    </p:spTree>
    <p:extLst>
      <p:ext uri="{BB962C8B-B14F-4D97-AF65-F5344CB8AC3E}">
        <p14:creationId xmlns:p14="http://schemas.microsoft.com/office/powerpoint/2010/main" val="235836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D9ECA-262F-0656-9989-861AEC36F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8508A-BF18-E3A2-83BE-740E569A6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C0C1F-4ADB-CBBF-629D-16C76D24E163}"/>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35F515E0-1797-EE6B-7B95-18168F91FA79}"/>
              </a:ext>
            </a:extLst>
          </p:cNvPr>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45641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037B-6ECF-B5C1-6A95-B7BEB11D8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7DF4F-55CA-A5FA-C71D-323BBA1DC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2A7C5-F8A3-ABD0-26C2-83E13CF44E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4E163B-F0D3-DF11-AB08-0C5B2A054AFA}"/>
              </a:ext>
            </a:extLst>
          </p:cNvPr>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400704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3 – SECTION 4  STARTING AND STOPPING THE CLOCK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The game clock shall start with the ready-for-play on a down beginning with a snap if the game clock was stopped for any reason other than specified in Rule 3-4-3 or an untimed down: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d. Team A forward fumble out of bounds.</a:t>
            </a:r>
            <a:endParaRPr kumimoji="0" lang="en-US" altLang="en-US" sz="95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3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The game clock shall start with the snap or when any free kick is touched, other than first touching by K, if the game clock was stopped because:</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a. The ball goes out of bounds, </a:t>
            </a:r>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unless 4-3-1 EXCEPTION for forward fumble applies.</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 …</a:t>
            </a:r>
          </a:p>
          <a:p>
            <a:pPr algn="l"/>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1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algn="l"/>
            <a:r>
              <a:rPr lang="en-US" sz="950" b="1" i="0" u="sng" strike="noStrike" baseline="0" dirty="0">
                <a:latin typeface="Calibri" panose="020F0502020204030204" pitchFamily="34" charset="0"/>
                <a:ea typeface="Calibri" panose="020F0502020204030204" pitchFamily="34" charset="0"/>
                <a:cs typeface="Calibri" panose="020F0502020204030204" pitchFamily="34" charset="0"/>
              </a:rPr>
              <a:t>EXCEPTION: </a:t>
            </a:r>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20</a:t>
            </a:fld>
            <a:endParaRPr lang="en-US"/>
          </a:p>
        </p:txBody>
      </p:sp>
    </p:spTree>
    <p:extLst>
      <p:ext uri="{BB962C8B-B14F-4D97-AF65-F5344CB8AC3E}">
        <p14:creationId xmlns:p14="http://schemas.microsoft.com/office/powerpoint/2010/main" val="610744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21</a:t>
            </a:fld>
            <a:endParaRPr lang="en-US"/>
          </a:p>
        </p:txBody>
      </p:sp>
    </p:spTree>
    <p:extLst>
      <p:ext uri="{BB962C8B-B14F-4D97-AF65-F5344CB8AC3E}">
        <p14:creationId xmlns:p14="http://schemas.microsoft.com/office/powerpoint/2010/main" val="1914970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22</a:t>
            </a:fld>
            <a:endParaRPr lang="en-US"/>
          </a:p>
        </p:txBody>
      </p:sp>
    </p:spTree>
    <p:extLst>
      <p:ext uri="{BB962C8B-B14F-4D97-AF65-F5344CB8AC3E}">
        <p14:creationId xmlns:p14="http://schemas.microsoft.com/office/powerpoint/2010/main" val="263105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23</a:t>
            </a:fld>
            <a:endParaRPr lang="en-US"/>
          </a:p>
        </p:txBody>
      </p:sp>
    </p:spTree>
    <p:extLst>
      <p:ext uri="{BB962C8B-B14F-4D97-AF65-F5344CB8AC3E}">
        <p14:creationId xmlns:p14="http://schemas.microsoft.com/office/powerpoint/2010/main" val="1706560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8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8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EXCEPTION: </a:t>
            </a:r>
            <a:r>
              <a:rPr kumimoji="0" lang="en-US" sz="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8 – SECTION 5  FORCE, SAFETY AND TOUCHBACK</a:t>
            </a:r>
          </a:p>
          <a:p>
            <a:pPr algn="l"/>
            <a:r>
              <a:rPr lang="en-US" sz="80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It is a safety when:</a:t>
            </a:r>
          </a:p>
          <a:p>
            <a:pPr algn="l"/>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a. A runner carries the ball from the field of play to or across his own goal line, and it becomes dead there in his team's possession.</a:t>
            </a:r>
          </a:p>
          <a:p>
            <a:pPr algn="l"/>
            <a:r>
              <a:rPr lang="en-US" sz="800" b="1" i="0" u="none" strike="noStrike" baseline="0" dirty="0">
                <a:latin typeface="Calibri" panose="020F0502020204030204" pitchFamily="34" charset="0"/>
                <a:ea typeface="Calibri" panose="020F0502020204030204" pitchFamily="34" charset="0"/>
                <a:cs typeface="Calibri" panose="020F0502020204030204" pitchFamily="34" charset="0"/>
              </a:rPr>
              <a:t>EXCEPTION: </a:t>
            </a:r>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When a defensive player intercepts an opponent's forward pass; intercepts or recovers an opponent's fumble or backward pass; or an R player catches or recovers a scrimmage kick or free kick between his 5-yard line and the goal line, and his original momentum carries him into the end zone where the ball remains in the end zone and is declared dead in the end zone in his team's possession or it goes out of bounds in the end zone, the ball belongs to the team in possession at the spot where the pass or fumble was intercepted or recovered or the kick was caught or recovered. </a:t>
            </a:r>
            <a:r>
              <a:rPr lang="en-US" sz="800" b="0" i="0" u="sng" strike="noStrike" baseline="0" dirty="0">
                <a:latin typeface="Calibri" panose="020F0502020204030204" pitchFamily="34" charset="0"/>
                <a:ea typeface="Calibri" panose="020F0502020204030204" pitchFamily="34" charset="0"/>
                <a:cs typeface="Calibri" panose="020F0502020204030204" pitchFamily="34" charset="0"/>
              </a:rPr>
              <a:t>This includes a fumble that goes from the end zone into the field of play and out of bounds. (4-3-1 EXCEPTION)</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24</a:t>
            </a:fld>
            <a:endParaRPr lang="en-US"/>
          </a:p>
        </p:txBody>
      </p:sp>
    </p:spTree>
    <p:extLst>
      <p:ext uri="{BB962C8B-B14F-4D97-AF65-F5344CB8AC3E}">
        <p14:creationId xmlns:p14="http://schemas.microsoft.com/office/powerpoint/2010/main" val="1521627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25</a:t>
            </a:fld>
            <a:endParaRPr lang="en-US"/>
          </a:p>
        </p:txBody>
      </p:sp>
    </p:spTree>
    <p:extLst>
      <p:ext uri="{BB962C8B-B14F-4D97-AF65-F5344CB8AC3E}">
        <p14:creationId xmlns:p14="http://schemas.microsoft.com/office/powerpoint/2010/main" val="1255153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9917-3440-B9D9-0778-E7410A2DD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CAA6F-009F-843E-BD21-AA10011D4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F02D4-1A3F-2819-62FA-51A027D8FFE2}"/>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931A09C-D637-C456-A99C-F70260286F64}"/>
              </a:ext>
            </a:extLst>
          </p:cNvPr>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904308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614F2-F795-BC97-A992-9716BD178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E5975-DE93-913C-6348-334D9A875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C8242-C5A6-66B2-4D77-4B28E66D2235}"/>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8BBCBDE-B030-6CB7-7220-BB4665AFD9B9}"/>
              </a:ext>
            </a:extLst>
          </p:cNvPr>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388750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E9E7-855D-E319-4F52-1BF3F91AA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AFD40-6537-16CE-BF64-75CC09D73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BDEF2-8F46-BD23-287C-E13E61B4093D}"/>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16F98E3-9B90-789E-F7A8-935F4F551AFC}"/>
              </a:ext>
            </a:extLst>
          </p:cNvPr>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460089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5B376-6244-FE1B-6276-E3CFD36CB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09152-CB89-7998-E455-8740D132F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AB2B5-F23D-734B-621C-E1D9EB23978A}"/>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1E8396F2-DB9B-61D6-59A0-447DC6346070}"/>
              </a:ext>
            </a:extLst>
          </p:cNvPr>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347999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B8D8A-B6ED-C117-08A9-921EE770C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5885F-62ED-B47F-0268-6A2454A57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901D-9F58-A19F-6BCB-BF39F077E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BA9A3F-B888-4B40-1589-B24531F5B0C3}"/>
              </a:ext>
            </a:extLst>
          </p:cNvPr>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979577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941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31</a:t>
            </a:fld>
            <a:endParaRPr lang="en-US"/>
          </a:p>
        </p:txBody>
      </p:sp>
    </p:spTree>
    <p:extLst>
      <p:ext uri="{BB962C8B-B14F-4D97-AF65-F5344CB8AC3E}">
        <p14:creationId xmlns:p14="http://schemas.microsoft.com/office/powerpoint/2010/main" val="238805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094C-191D-BA25-25CB-5E2DFB3A6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50C38-DC47-12E4-E884-ADA2359FE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9A80A-E9B1-5C66-D84E-040BF18DB90C}"/>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8E5A2865-5B5D-8E22-E6B1-2B51435B2A64}"/>
              </a:ext>
            </a:extLst>
          </p:cNvPr>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62396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3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3. Any audio (microphone) or video (camera) device worn by a player during the game.</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No player participating in the game will be allowed to wear any type of audio or video device in order to record or transmit audio or video.</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1.6.1B</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33</a:t>
            </a:fld>
            <a:endParaRPr lang="en-US"/>
          </a:p>
        </p:txBody>
      </p:sp>
    </p:spTree>
    <p:extLst>
      <p:ext uri="{BB962C8B-B14F-4D97-AF65-F5344CB8AC3E}">
        <p14:creationId xmlns:p14="http://schemas.microsoft.com/office/powerpoint/2010/main" val="987121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ACECA-FBA8-AAF0-A444-A3CB8C0C4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B2CA0-5868-93B9-E871-9EB7EB994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42605-E8CE-5D7D-B761-E93DAA575AC8}"/>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AD94D74A-E1B4-2255-C9A2-6AFF46F18F90}"/>
              </a:ext>
            </a:extLst>
          </p:cNvPr>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1316015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2D7F0-8933-6CB2-7852-3600D173B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C1AF9-2234-C3ED-8642-9738474C3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FCF73-2097-7FD8-AFEF-4D2F610611B1}"/>
              </a:ext>
            </a:extLst>
          </p:cNvPr>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a:extLst>
              <a:ext uri="{FF2B5EF4-FFF2-40B4-BE49-F238E27FC236}">
                <a16:creationId xmlns:a16="http://schemas.microsoft.com/office/drawing/2014/main" id="{52254F2D-9156-B2D9-766C-6818560B22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230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D9B05-1467-8837-BC7C-C058E3BB7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A2ECE-4DBA-F2B9-55A4-5B515E254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7C076-1C68-BAD3-78F1-1C1D18E04557}"/>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5CFCA780-674C-4FBC-0D5A-C434E320B0B1}"/>
              </a:ext>
            </a:extLst>
          </p:cNvPr>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130940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9F978-CA68-368D-525F-BD9BB421F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889C5-1EA5-DD82-F942-9188263EF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E9084-BBA2-BB20-C3AF-4B1D6C48BBFE}"/>
              </a:ext>
            </a:extLst>
          </p:cNvPr>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a:extLst>
              <a:ext uri="{FF2B5EF4-FFF2-40B4-BE49-F238E27FC236}">
                <a16:creationId xmlns:a16="http://schemas.microsoft.com/office/drawing/2014/main" id="{950B1E9B-513C-B04A-E857-12852DB1A8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236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1234F-FB85-7EDA-AD23-6DE15FBE0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FBD50-8E2A-7A1A-E091-60EE2A17B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B8C83-EF81-7A93-8E18-CE098522F6E2}"/>
              </a:ext>
            </a:extLst>
          </p:cNvPr>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a:extLst>
              <a:ext uri="{FF2B5EF4-FFF2-40B4-BE49-F238E27FC236}">
                <a16:creationId xmlns:a16="http://schemas.microsoft.com/office/drawing/2014/main" id="{CE58B867-C183-9EB4-87D5-3C87E78CB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615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7D193-3FE0-AEFB-8B88-05F184FB3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B20AE-077A-0E78-75E6-79CE56D08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A1E54-360F-AF88-CF35-7943B6CBFBE2}"/>
              </a:ext>
            </a:extLst>
          </p:cNvPr>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a:extLst>
              <a:ext uri="{FF2B5EF4-FFF2-40B4-BE49-F238E27FC236}">
                <a16:creationId xmlns:a16="http://schemas.microsoft.com/office/drawing/2014/main" id="{7369C6E0-B0E5-C02C-72A1-9908B12A3D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282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“In The Huddle” Bill Curry</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This PowerPoint presentation from the National Federation of State High School Associations (NFHS) covers the following:</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Rules Changes-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Editorial Changes-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Points of Emphasis-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Rules Reminders-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2025-26 NFHS Football Information-</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a:t>
            </a:fld>
            <a:endParaRPr lang="en-US"/>
          </a:p>
        </p:txBody>
      </p:sp>
    </p:spTree>
    <p:extLst>
      <p:ext uri="{BB962C8B-B14F-4D97-AF65-F5344CB8AC3E}">
        <p14:creationId xmlns:p14="http://schemas.microsoft.com/office/powerpoint/2010/main" val="38171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7158-E7BA-2004-D02D-D30140B0A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6A8B7-298A-90F0-A458-1853CCD4D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428F1-5BF3-A3AB-C56E-B492C418EC83}"/>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7DBDC63D-18DE-3B89-E370-7FDE580C25EA}"/>
              </a:ext>
            </a:extLst>
          </p:cNvPr>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1752907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41</a:t>
            </a:fld>
            <a:endParaRPr lang="en-US"/>
          </a:p>
        </p:txBody>
      </p:sp>
    </p:spTree>
    <p:extLst>
      <p:ext uri="{BB962C8B-B14F-4D97-AF65-F5344CB8AC3E}">
        <p14:creationId xmlns:p14="http://schemas.microsoft.com/office/powerpoint/2010/main" val="3131947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42</a:t>
            </a:fld>
            <a:endParaRPr lang="en-US"/>
          </a:p>
        </p:txBody>
      </p:sp>
    </p:spTree>
    <p:extLst>
      <p:ext uri="{BB962C8B-B14F-4D97-AF65-F5344CB8AC3E}">
        <p14:creationId xmlns:p14="http://schemas.microsoft.com/office/powerpoint/2010/main" val="1705884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C13-57C7-10A2-DB59-067763AB2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DD2A2-F008-17A5-E6D1-1435603FE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8B715-CD54-AE36-0633-DCEBBA42C2F4}"/>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1741CCF6-51F9-197F-7729-1095AA39A268}"/>
              </a:ext>
            </a:extLst>
          </p:cNvPr>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1911517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44</a:t>
            </a:fld>
            <a:endParaRPr lang="en-US"/>
          </a:p>
        </p:txBody>
      </p:sp>
    </p:spTree>
    <p:extLst>
      <p:ext uri="{BB962C8B-B14F-4D97-AF65-F5344CB8AC3E}">
        <p14:creationId xmlns:p14="http://schemas.microsoft.com/office/powerpoint/2010/main" val="1833590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45</a:t>
            </a:fld>
            <a:endParaRPr lang="en-US"/>
          </a:p>
        </p:txBody>
      </p:sp>
    </p:spTree>
    <p:extLst>
      <p:ext uri="{BB962C8B-B14F-4D97-AF65-F5344CB8AC3E}">
        <p14:creationId xmlns:p14="http://schemas.microsoft.com/office/powerpoint/2010/main" val="4169716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2481384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47</a:t>
            </a:fld>
            <a:endParaRPr lang="en-US"/>
          </a:p>
        </p:txBody>
      </p:sp>
    </p:spTree>
    <p:extLst>
      <p:ext uri="{BB962C8B-B14F-4D97-AF65-F5344CB8AC3E}">
        <p14:creationId xmlns:p14="http://schemas.microsoft.com/office/powerpoint/2010/main" val="4058495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885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a:t>
            </a:r>
          </a:p>
        </p:txBody>
      </p:sp>
      <p:sp>
        <p:nvSpPr>
          <p:cNvPr id="4" name="Slide Number Placeholder 3"/>
          <p:cNvSpPr>
            <a:spLocks noGrp="1"/>
          </p:cNvSpPr>
          <p:nvPr>
            <p:ph type="sldNum" sz="quarter" idx="5"/>
          </p:nvPr>
        </p:nvSpPr>
        <p:spPr/>
        <p:txBody>
          <a:bodyPr/>
          <a:lstStyle/>
          <a:p>
            <a:fld id="{C00A3026-D0F2-425A-AEC9-D51297609FDD}" type="slidenum">
              <a:rPr lang="en-US" smtClean="0"/>
              <a:t>49</a:t>
            </a:fld>
            <a:endParaRPr lang="en-US"/>
          </a:p>
        </p:txBody>
      </p:sp>
    </p:spTree>
    <p:extLst>
      <p:ext uri="{BB962C8B-B14F-4D97-AF65-F5344CB8AC3E}">
        <p14:creationId xmlns:p14="http://schemas.microsoft.com/office/powerpoint/2010/main" val="171269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a:t>
            </a:fld>
            <a:endParaRPr lang="en-US"/>
          </a:p>
        </p:txBody>
      </p:sp>
    </p:spTree>
    <p:extLst>
      <p:ext uri="{BB962C8B-B14F-4D97-AF65-F5344CB8AC3E}">
        <p14:creationId xmlns:p14="http://schemas.microsoft.com/office/powerpoint/2010/main" val="3506088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p>
          <a:p>
            <a:pPr marL="228600" marR="0" lvl="0" indent="-228600" algn="l" defTabSz="914400" rtl="0" eaLnBrk="0" fontAlgn="base" latinLnBrk="0" hangingPunct="0">
              <a:lnSpc>
                <a:spcPct val="100000"/>
              </a:lnSpc>
              <a:spcBef>
                <a:spcPct val="30000"/>
              </a:spcBef>
              <a:spcAft>
                <a:spcPct val="0"/>
              </a:spcAft>
              <a:buClrTx/>
              <a:buSzTx/>
              <a:buFontTx/>
              <a:buAutoNum type="alphaLcPeriod" startAt="2"/>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Jersey: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2. Players of the visiting team shall wear jerseys, unaltered from the manufacturer’s original design/production, that meet the following criteria: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(b) The body of the jersey shall contain only the listed allowable adornments and accessory patterns in a color(s) that contrasts to white: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(1) as the jersey number(s) required in 1-5-1c or as the school’s nickname, school logo,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school mascot</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school name and/or player name within the body and/or on the shoulders, …</a:t>
            </a:r>
          </a:p>
          <a:p>
            <a:pPr algn="l"/>
            <a:endParaRPr lang="en-US" sz="1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3. Players of the home team shall wear jerseys, unaltered from the manufacturer’s original design/production, that meet the following criteria: … (b) The jerseys of the home team shall all be the same dark color(s) that clearly contrasts to white. If white appears in the body of the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jersey of the home team, it may only appear:</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(1) as the jersey number(s) required in 1-5-1c or as the school’s nickname, school logo,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school mascot</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school name and/or player name within the body and/or on the shoulders,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Further clarified what could be on a home or visitor jersey.</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50</a:t>
            </a:fld>
            <a:endParaRPr lang="en-US"/>
          </a:p>
        </p:txBody>
      </p:sp>
    </p:spTree>
    <p:extLst>
      <p:ext uri="{BB962C8B-B14F-4D97-AF65-F5344CB8AC3E}">
        <p14:creationId xmlns:p14="http://schemas.microsoft.com/office/powerpoint/2010/main" val="3823428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51</a:t>
            </a:fld>
            <a:endParaRPr lang="en-US"/>
          </a:p>
        </p:txBody>
      </p:sp>
    </p:spTree>
    <p:extLst>
      <p:ext uri="{BB962C8B-B14F-4D97-AF65-F5344CB8AC3E}">
        <p14:creationId xmlns:p14="http://schemas.microsoft.com/office/powerpoint/2010/main" val="1044608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52</a:t>
            </a:fld>
            <a:endParaRPr lang="en-US"/>
          </a:p>
        </p:txBody>
      </p:sp>
    </p:spTree>
    <p:extLst>
      <p:ext uri="{BB962C8B-B14F-4D97-AF65-F5344CB8AC3E}">
        <p14:creationId xmlns:p14="http://schemas.microsoft.com/office/powerpoint/2010/main" val="540113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9 – </a:t>
            </a:r>
            <a:r>
              <a:rPr lang="en-US" sz="1200" b="1" i="0" u="none" strike="noStrike" baseline="0" dirty="0">
                <a:solidFill>
                  <a:srgbClr val="FFFFFF"/>
                </a:solidFill>
                <a:latin typeface="Calibri" panose="020F0502020204030204" pitchFamily="34" charset="0"/>
                <a:ea typeface="Calibri" panose="020F0502020204030204" pitchFamily="34" charset="0"/>
                <a:cs typeface="Calibri" panose="020F0502020204030204" pitchFamily="34" charset="0"/>
              </a:rPr>
              <a:t>SECTION 4   ILLEGAL PERSONAL CONTACT</a:t>
            </a:r>
          </a:p>
          <a:p>
            <a:pPr algn="l"/>
            <a:r>
              <a:rPr lang="en-US" sz="12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ART. 3 . . . </a:t>
            </a:r>
            <a:r>
              <a:rPr lang="en-US"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 player or nonplayer shall: …</a:t>
            </a:r>
            <a:endParaRPr lang="en-US" sz="12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p.  Initiate forceful contact against a defenseless receiver as in 2-32-16b and 2-32-16c that is not:</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1.  Incidental contact as a result of making a play on the ball;</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2.  Initiated with open hands; or</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3.  An attempt to tackle by wrapping arm(s) around the receiver.</a:t>
            </a:r>
          </a:p>
          <a:p>
            <a:pPr algn="l"/>
            <a:endParaRPr lang="en-US" sz="1200" u="sng" dirty="0">
              <a:latin typeface="Calibri" panose="020F0502020204030204" pitchFamily="34" charset="0"/>
              <a:ea typeface="Calibri" panose="020F0502020204030204" pitchFamily="34" charset="0"/>
              <a:cs typeface="Calibri" panose="020F0502020204030204" pitchFamily="34" charset="0"/>
            </a:endParaRPr>
          </a:p>
          <a:p>
            <a:pPr algn="l"/>
            <a:r>
              <a:rPr lang="en-US" sz="1200" b="1" i="0" u="none" strike="noStrike" baseline="0" dirty="0">
                <a:latin typeface="Calibri" panose="020F0502020204030204" pitchFamily="34" charset="0"/>
                <a:ea typeface="Calibri" panose="020F0502020204030204" pitchFamily="34" charset="0"/>
                <a:cs typeface="Calibri" panose="020F0502020204030204" pitchFamily="34" charset="0"/>
              </a:rPr>
              <a:t>PENALTY: … Arts. 3a through g, l, </a:t>
            </a:r>
            <a:r>
              <a:rPr lang="en-US" sz="1200" b="1" i="0" u="sng" strike="noStrike" baseline="0" dirty="0">
                <a:latin typeface="Calibri" panose="020F0502020204030204" pitchFamily="34" charset="0"/>
                <a:ea typeface="Calibri" panose="020F0502020204030204" pitchFamily="34" charset="0"/>
                <a:cs typeface="Calibri" panose="020F0502020204030204" pitchFamily="34" charset="0"/>
              </a:rPr>
              <a:t>p</a:t>
            </a:r>
            <a:r>
              <a:rPr lang="en-US" sz="1200" b="1" i="0" u="none" strike="noStrike" baseline="0" dirty="0">
                <a:latin typeface="Calibri" panose="020F0502020204030204" pitchFamily="34" charset="0"/>
                <a:ea typeface="Calibri" panose="020F0502020204030204" pitchFamily="34" charset="0"/>
                <a:cs typeface="Calibri" panose="020F0502020204030204" pitchFamily="34" charset="0"/>
              </a:rPr>
              <a:t> – Other personal fouls – (S38) – 15 yards; …</a:t>
            </a:r>
          </a:p>
          <a:p>
            <a:pPr algn="l"/>
            <a:endParaRPr lang="en-US" sz="1200" b="1"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Rule 2-32-16d was eliminated and contact against a defenseless receiver has been reorganized into a new Rule 9-4-3p.</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endParaRPr lang="en-US" sz="1200" u="sng"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53</a:t>
            </a:fld>
            <a:endParaRPr lang="en-US"/>
          </a:p>
        </p:txBody>
      </p:sp>
    </p:spTree>
    <p:extLst>
      <p:ext uri="{BB962C8B-B14F-4D97-AF65-F5344CB8AC3E}">
        <p14:creationId xmlns:p14="http://schemas.microsoft.com/office/powerpoint/2010/main" val="4281356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2025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54</a:t>
            </a:fld>
            <a:endParaRPr lang="en-US"/>
          </a:p>
        </p:txBody>
      </p:sp>
    </p:spTree>
    <p:extLst>
      <p:ext uri="{BB962C8B-B14F-4D97-AF65-F5344CB8AC3E}">
        <p14:creationId xmlns:p14="http://schemas.microsoft.com/office/powerpoint/2010/main" val="3419114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2025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55</a:t>
            </a:fld>
            <a:endParaRPr lang="en-US"/>
          </a:p>
        </p:txBody>
      </p:sp>
    </p:spTree>
    <p:extLst>
      <p:ext uri="{BB962C8B-B14F-4D97-AF65-F5344CB8AC3E}">
        <p14:creationId xmlns:p14="http://schemas.microsoft.com/office/powerpoint/2010/main" val="6791544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Jessy</a:t>
            </a:r>
          </a:p>
        </p:txBody>
      </p:sp>
      <p:sp>
        <p:nvSpPr>
          <p:cNvPr id="4" name="Slide Number Placeholder 3"/>
          <p:cNvSpPr>
            <a:spLocks noGrp="1"/>
          </p:cNvSpPr>
          <p:nvPr>
            <p:ph type="sldNum" sz="quarter" idx="5"/>
          </p:nvPr>
        </p:nvSpPr>
        <p:spPr/>
        <p:txBody>
          <a:bodyPr/>
          <a:lstStyle/>
          <a:p>
            <a:fld id="{C00A3026-D0F2-425A-AEC9-D51297609FDD}" type="slidenum">
              <a:rPr lang="en-US" smtClean="0"/>
              <a:t>56</a:t>
            </a:fld>
            <a:endParaRPr lang="en-US"/>
          </a:p>
        </p:txBody>
      </p:sp>
    </p:spTree>
    <p:extLst>
      <p:ext uri="{BB962C8B-B14F-4D97-AF65-F5344CB8AC3E}">
        <p14:creationId xmlns:p14="http://schemas.microsoft.com/office/powerpoint/2010/main" val="3674839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a:t>
            </a: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Reminder</a:t>
            </a: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Jersey: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Players of the home team shall wear jerseys, unaltered from the manufacturer’s original design/production, that meet the following criteria:</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body of the jersey (inside the shoulders, inclusive of the yoke of the jersey or the shoulders, below the collar, and to the bottom of the jersey) may not include white, except as stated below.</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jerseys of the home team shall </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all</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 </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same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dark color</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that clearly contrasts to white. If white appears in the body of the jersey of the home team, it may only appear: …</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Clarified home team uniform requirement for each player.  The jerseys of the home team shall all be the same dark color(s) that clearly contrasts with white.</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9.8.1H</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57</a:t>
            </a:fld>
            <a:endParaRPr lang="en-US"/>
          </a:p>
        </p:txBody>
      </p:sp>
    </p:spTree>
    <p:extLst>
      <p:ext uri="{BB962C8B-B14F-4D97-AF65-F5344CB8AC3E}">
        <p14:creationId xmlns:p14="http://schemas.microsoft.com/office/powerpoint/2010/main" val="52267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all"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a:t>
            </a:r>
            <a:r>
              <a:rPr kumimoji="0" lang="en-US" altLang="en-US" sz="12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Reminder</a:t>
            </a:r>
            <a:r>
              <a:rPr kumimoji="0" lang="en-US" altLang="en-US" sz="12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58</a:t>
            </a:fld>
            <a:endParaRPr lang="en-US"/>
          </a:p>
        </p:txBody>
      </p:sp>
    </p:spTree>
    <p:extLst>
      <p:ext uri="{BB962C8B-B14F-4D97-AF65-F5344CB8AC3E}">
        <p14:creationId xmlns:p14="http://schemas.microsoft.com/office/powerpoint/2010/main" val="2854889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59</a:t>
            </a:fld>
            <a:endParaRPr lang="en-US"/>
          </a:p>
        </p:txBody>
      </p:sp>
    </p:spTree>
    <p:extLst>
      <p:ext uri="{BB962C8B-B14F-4D97-AF65-F5344CB8AC3E}">
        <p14:creationId xmlns:p14="http://schemas.microsoft.com/office/powerpoint/2010/main" val="890576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Overview of the NFHS.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CE19-52FC-412B-A3FC-C4B1E62DF80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8065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POINTS OF EMPHASIS:</a:t>
            </a: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following football points of emphasis were selected by the NFHS Football Rules Committee for the 2025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60</a:t>
            </a:fld>
            <a:endParaRPr lang="en-US"/>
          </a:p>
        </p:txBody>
      </p:sp>
    </p:spTree>
    <p:extLst>
      <p:ext uri="{BB962C8B-B14F-4D97-AF65-F5344CB8AC3E}">
        <p14:creationId xmlns:p14="http://schemas.microsoft.com/office/powerpoint/2010/main" val="846886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9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a:t>
            </a:r>
          </a:p>
          <a:p>
            <a:endParaRPr lang="en-US" sz="900" dirty="0">
              <a:latin typeface="Calibri" panose="020F0502020204030204" pitchFamily="34" charset="0"/>
              <a:ea typeface="Calibri" panose="020F0502020204030204" pitchFamily="34" charset="0"/>
              <a:cs typeface="Calibri" panose="020F0502020204030204" pitchFamily="34" charset="0"/>
            </a:endParaRP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In high school football, players must adhere to specific equipment standards for safety and fairness concerns. Illegal equipment refers to items that are prohibited such as: jewelry; tinted visors; non-compliant eye shade; bands worn around the upper arm, neck or legs; back pads not covered; and sweatbands and uniform adornments, including towels, that do not conform to the rules.</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On the other hand, improperly worn equipment pertains to all equipment that is otherwise legal but not worn as intended. Examples include pants not covering the knees as required, tooth and mouth protectors not being worn as play starts, and shoulder pads not properly covered by the jersey. Incorrectly wearing these items can diminish their protective effectiveness and potentially endanger players.</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Despite the lack of enforcement at the college level, the NFHS is proud of the work high school players, coaches, and game officials have done to properly enforce all rules that reduce the risk of injury. The rules and regulations governing high school football are designed to reduce the injury risk of players while maintaining the integrity and fairness of the game. These rules, often overlooked by casual spectators, play a crucial role in protecting the athletes and preserving the uniformity of team's appearance. Despite the negative influences by levels of play beyond high school, coaches and game officials must remain vigilant with enforcement of the equipment rules currently in place at the high school level.</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Non-compliance with these rules can result in various penalties, ranging from removal of a player for one play for improperly worn equipment, to an unsportsmanlike penalty on the head coach when players are illegally equipped following the pre-game certification.</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Chronic violations of the rule for properly worn equipment can significantly impact the game's fairness and safety. Repeated offenses not only jeopardize the individual player’s well-being but also negatively impact the pace of the game, and fairness to the opposing team.</a:t>
            </a:r>
            <a:endParaRPr lang="en-US" sz="9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61</a:t>
            </a:fld>
            <a:endParaRPr lang="en-US"/>
          </a:p>
        </p:txBody>
      </p:sp>
    </p:spTree>
    <p:extLst>
      <p:ext uri="{BB962C8B-B14F-4D97-AF65-F5344CB8AC3E}">
        <p14:creationId xmlns:p14="http://schemas.microsoft.com/office/powerpoint/2010/main" val="3569729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  continued:</a:t>
            </a:r>
          </a:p>
          <a:p>
            <a:endParaRPr lang="en-US" dirty="0"/>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When players persistently disregard the equipment guidelines, there are several administrative options within current NFHS rules:</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A delay-of-game penalty would be a logical consequence for persistent offenses that significantly impact the pace of play.</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Chronic violations of equipment rules by players could result in an unsportsmanlike conduct foul being assessed under Rule 1-5-3c(10) and 9-8-1h, for equipment not worn as intended by the manufacturer.</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Finally, a coach who demonstrates a lack of interest in supporting these important rules of our sport could be easily judged to be acting in an unsportsmanlike manner.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Coaches play a pivotal role in addressing chronic violations of equipment rules. They must instill the importance of proper equipment use through consistent reinforcement and education. Additionally, fostering an environment where players hold each other accountable can help minimize infractions. Game officials must also remain vigilant and enforce penalties consistently to deter chronic violations. Issuing temporary removals from the game and escalating penalties for repeated offenses are necessary measures to uphold the integrity of the game.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high school football player equipment rules are a testament to the sport's commitment to player safety and team unity. This unity extends beyond aesthetics; it reinforces the idea that each player is part of a larger whole, working together toward a common goal. A team’s integrity is maintained when no player stands out for the wrong reason. While it may seem like a minor detail, these regulations play a significant role in reducing injury and maintaining the integrity of the game.</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62</a:t>
            </a:fld>
            <a:endParaRPr lang="en-US"/>
          </a:p>
        </p:txBody>
      </p:sp>
    </p:spTree>
    <p:extLst>
      <p:ext uri="{BB962C8B-B14F-4D97-AF65-F5344CB8AC3E}">
        <p14:creationId xmlns:p14="http://schemas.microsoft.com/office/powerpoint/2010/main" val="793666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  continued:</a:t>
            </a:r>
          </a:p>
          <a:p>
            <a:endParaRPr lang="en-US" dirty="0"/>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63</a:t>
            </a:fld>
            <a:endParaRPr lang="en-US"/>
          </a:p>
        </p:txBody>
      </p:sp>
    </p:spTree>
    <p:extLst>
      <p:ext uri="{BB962C8B-B14F-4D97-AF65-F5344CB8AC3E}">
        <p14:creationId xmlns:p14="http://schemas.microsoft.com/office/powerpoint/2010/main" val="3177235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Sportsmanship  (Point of Emphasis):</a:t>
            </a:r>
          </a:p>
          <a:p>
            <a:endParaRPr lang="en-US" dirty="0"/>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Unsportsmanlike conduct is incompatible with the values of education-based athletics. As unsporting acts increase at the college and professional levels, all stakeholders must work together to ensure high school football embodies the highest principles of sportsmanship and fundamental ethics of competition.</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focus of high school football is on the team – not the individual. The “individual over team” emphasis is contrary to the mission of education-based sports.</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High school football is a game of extreme emotion played by exceptionally talented teenagers. Game officials should not be overly technical in applying the rules, but they should always be aware of conduct that does not exemplify sportsmanship. In determining whether an action rises to the level of a foul, game officials should allow for brief, spontaneous, emotional reactions at the end of a play. However, game officials should penalize acts that are prolonged, choreographed, and directed at an opponent.</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following actions are unsportsmanlike conduct that should be penalized without warning: demonstrations of violence such as brandishing guns and throat slashes, rehearsed poses, gestures with sexual connotation, dunking the ball over the crossbar, removal of helmet to celebrate or protest, dancing, somersaults or flips, and spiking or spinning the ball. Any act that is clearly intended to taunt, demean or show disrespect to an opponent or the game should be penalized.</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actions noted above are unsporting and contrary to the values of education-based athletics. The focus must remain on student-athletes, the values of team success, celebrating victory with class, and enduring loss with dignity.</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64</a:t>
            </a:fld>
            <a:endParaRPr lang="en-US"/>
          </a:p>
        </p:txBody>
      </p:sp>
    </p:spTree>
    <p:extLst>
      <p:ext uri="{BB962C8B-B14F-4D97-AF65-F5344CB8AC3E}">
        <p14:creationId xmlns:p14="http://schemas.microsoft.com/office/powerpoint/2010/main" val="3855164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83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Defenseless Player / Targeting  (Point of Emphasis):</a:t>
            </a:r>
            <a:endParaRPr lang="en-US" sz="830" dirty="0">
              <a:latin typeface="Calibri" panose="020F0502020204030204" pitchFamily="34" charset="0"/>
              <a:ea typeface="Calibri" panose="020F0502020204030204" pitchFamily="34" charset="0"/>
              <a:cs typeface="Calibri" panose="020F0502020204030204" pitchFamily="34" charset="0"/>
            </a:endParaRP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defenseless player is a player who, because of physical position and focus of concentration, is especially vulnerable to injury. The player remains defenseless until the player’s physical position and focus of concentration allows the player to have a chance to protect themselves or brace, at least partially, for contact.</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The most common types of defenseless players include passers, receivers, sliding runners, runners whose forward progress is stopped, players out of the play and players who are illegally blocked from the blindside. For added defenseless player clarifications, please refer to 2.32.16 COMMENT and CHART in the 2025 NFHS Football Case Book.</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player is defenseless based on the player’s own position and concentration. It is not determined by another player’s actions. When the wrap-up tackle was added to the definition of defenseless player as it relates to contact on a defenseless receiver, it created confusion because this highlighted action by another player. Thus, the forceful contact against a defenseless receiver portion of Rule 2 (definitions) has been relocated to Rule 9 (conduct of players/penalty). By moving the wrap-up tackle portion of the defenseless player guidelines to Rule 9, it clearly limits the contact to a defenseless offensive or defensive receiver, to incidental contact that is a result of making a play on the ball, contact initiated with open hands, or an attempt to tackle by wrapping arm(s) around the receiver.</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major focus of the NFHS Football Rules Committee is to promote uniform enforcement of illegal contact on defenseless players across the country. We urge all coaches and game officials to study the rules, watch and share video, and have discussions with one another about what constitutes legal and illegal contact. Furthermore, a review of targeting provisions is crucial for minimizing risk for all players.</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It is imperative that players clearly comprehend what contact is acceptable and be able to recognize when an opponent is considered defenseless. Players must realize that the responsibility for making legal contact resides with the person initiating the contact.</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Game officials must demonstrate a broad awareness of what contact is necessary to make a legal block or tackle and contact considered excessive and, in some cases, flagrant. Forceful contact that is avoidable should not be tolerated by coaches or game officials. When in doubt, game officials should throw a flag for illegal personal contact and should be supported in doing so.</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The long-term success of high school football is linked to risk minimization. Coaches, game officials, players and administrators share the responsibility to eliminate targeting and illegal contact against defenseless players from our great game.</a:t>
            </a:r>
            <a:endParaRPr lang="en-US" sz="83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65</a:t>
            </a:fld>
            <a:endParaRPr lang="en-US"/>
          </a:p>
        </p:txBody>
      </p:sp>
    </p:spTree>
    <p:extLst>
      <p:ext uri="{BB962C8B-B14F-4D97-AF65-F5344CB8AC3E}">
        <p14:creationId xmlns:p14="http://schemas.microsoft.com/office/powerpoint/2010/main" val="1733495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66</a:t>
            </a:fld>
            <a:endParaRPr lang="en-US"/>
          </a:p>
        </p:txBody>
      </p:sp>
    </p:spTree>
    <p:extLst>
      <p:ext uri="{BB962C8B-B14F-4D97-AF65-F5344CB8AC3E}">
        <p14:creationId xmlns:p14="http://schemas.microsoft.com/office/powerpoint/2010/main" val="4130762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4A7D-1C68-1B52-BCAE-BA0404A66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26CFF-7EDF-2A13-6F56-DABB89B65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972F1-AA78-0E33-B54C-AA093FF7CE8D}"/>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following football points of emphasis were selected by the NFHS Football Game Officials Manual Committee for the 2024-2025 high school football seasons.  These three football points of emphasis from the NFHS Football Game Officials Manual Committee, need to be stressed to all coaches, game officials, players, parents, school administrators, appropriate health-care professionals and all others who have an interest in high school football.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3121EB8-9CB9-F1BF-6112-6BA249B8D20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19389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771247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following football points of emphasis were selected by the NFHS Football Game Officials Manual Committee for the 2024-2025 high school football seasons.  These three football points of emphasis from the NFHS Football Game Officials Manual Committee, need to be stressed to all coaches, game officials, players, parents, school administrators, appropriate health-care professionals and all others who have an interest in high school football.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6488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7</a:t>
            </a:fld>
            <a:endParaRPr lang="en-US"/>
          </a:p>
        </p:txBody>
      </p:sp>
    </p:spTree>
    <p:extLst>
      <p:ext uri="{BB962C8B-B14F-4D97-AF65-F5344CB8AC3E}">
        <p14:creationId xmlns:p14="http://schemas.microsoft.com/office/powerpoint/2010/main" val="2388055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0B76-1C46-A53A-E26F-2321C743B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69778-9239-0A98-96BB-EF0DFE7C4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347DA-0E17-54D6-88AC-E4FB1DB4E4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221FF1-A433-9A41-0F91-897F1E556633}"/>
              </a:ext>
            </a:extLst>
          </p:cNvPr>
          <p:cNvSpPr>
            <a:spLocks noGrp="1"/>
          </p:cNvSpPr>
          <p:nvPr>
            <p:ph type="sldNum" sz="quarter" idx="5"/>
          </p:nvPr>
        </p:nvSpPr>
        <p:spPr/>
        <p:txBody>
          <a:bodyPr/>
          <a:lstStyle/>
          <a:p>
            <a:fld id="{C00A3026-D0F2-425A-AEC9-D51297609FDD}" type="slidenum">
              <a:rPr lang="en-US" smtClean="0"/>
              <a:t>70</a:t>
            </a:fld>
            <a:endParaRPr lang="en-US"/>
          </a:p>
        </p:txBody>
      </p:sp>
    </p:spTree>
    <p:extLst>
      <p:ext uri="{BB962C8B-B14F-4D97-AF65-F5344CB8AC3E}">
        <p14:creationId xmlns:p14="http://schemas.microsoft.com/office/powerpoint/2010/main" val="682595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14266" eaLnBrk="1" hangingPunct="1">
              <a:defRPr/>
            </a:pPr>
            <a:endParaRPr lang="en-US" alt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2026 NFHS Football Rule Change Proposal Online Forms must first go through the state association office before it can be sent to the NFHS.</a:t>
            </a:r>
          </a:p>
          <a:p>
            <a:pPr defTabSz="914266" eaLnBrk="1" hangingPunct="1">
              <a:defRPr/>
            </a:pPr>
            <a:endPar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2026 NFHS Football Rule Change Online Proposal Forms must be submitted electronically online to the NFHS by November 1, 2025.</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71</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The “NFHS Suggested Guidelines for Management of Concussion” is in the Appendix in all of the 2025-26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72</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1200" cap="all" dirty="0" err="1">
                <a:latin typeface="Calibri" panose="020F0502020204030204" pitchFamily="34" charset="0"/>
                <a:ea typeface="Calibri" panose="020F0502020204030204" pitchFamily="34" charset="0"/>
                <a:cs typeface="Calibri" panose="020F0502020204030204" pitchFamily="34" charset="0"/>
              </a:rPr>
              <a:t>Nfhs</a:t>
            </a:r>
            <a:r>
              <a:rPr lang="en-US" sz="1200" cap="all" dirty="0">
                <a:latin typeface="Calibri" panose="020F0502020204030204" pitchFamily="34" charset="0"/>
                <a:ea typeface="Calibri" panose="020F0502020204030204" pitchFamily="34" charset="0"/>
                <a:cs typeface="Calibri" panose="020F0502020204030204" pitchFamily="34" charset="0"/>
              </a:rPr>
              <a:t> guidelines on handling practices and contests during lightning or thunder disturbances</a:t>
            </a: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is in Appendix E in the 2025 NFHS Football Rules Book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5111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DF6FB-26AC-324C-CB7A-6780D3B9E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3C841-87BC-346B-AFD1-2F57DEB26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B3D8F-133C-AECA-CF41-98A03A1C0B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B4594A-EE64-62E5-E567-7E27632470B5}"/>
              </a:ext>
            </a:extLst>
          </p:cNvPr>
          <p:cNvSpPr>
            <a:spLocks noGrp="1"/>
          </p:cNvSpPr>
          <p:nvPr>
            <p:ph type="sldNum" sz="quarter" idx="5"/>
          </p:nvPr>
        </p:nvSpPr>
        <p:spPr/>
        <p:txBody>
          <a:bodyPr/>
          <a:lstStyle/>
          <a:p>
            <a:pPr>
              <a:defRPr/>
            </a:pPr>
            <a:fld id="{8B4E09B2-6408-441F-BB3F-D03E0D1A73E8}" type="slidenum">
              <a:rPr lang="en-US" smtClean="0"/>
              <a:pPr>
                <a:defRPr/>
              </a:pPr>
              <a:t>74</a:t>
            </a:fld>
            <a:endParaRPr lang="en-US"/>
          </a:p>
        </p:txBody>
      </p:sp>
    </p:spTree>
    <p:extLst>
      <p:ext uri="{BB962C8B-B14F-4D97-AF65-F5344CB8AC3E}">
        <p14:creationId xmlns:p14="http://schemas.microsoft.com/office/powerpoint/2010/main" val="3226769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B0CC-8608-5ED1-F876-8BE6778A8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3DC45-72AB-BFEF-F597-459C5EEA7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D1C88-46D7-2F9A-5493-97648D5E859D}"/>
              </a:ext>
            </a:extLst>
          </p:cNvPr>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a:extLst>
              <a:ext uri="{FF2B5EF4-FFF2-40B4-BE49-F238E27FC236}">
                <a16:creationId xmlns:a16="http://schemas.microsoft.com/office/drawing/2014/main" id="{1F3588AD-B76F-DDE8-9ED5-917BB17E7F41}"/>
              </a:ext>
            </a:extLst>
          </p:cNvPr>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909729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C6CE-03BC-2E75-C82A-BA2199281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4932E7-E810-2248-9891-50ADD2AFE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9356D-9145-D9CE-E89B-566CAC991133}"/>
              </a:ext>
            </a:extLst>
          </p:cNvPr>
          <p:cNvSpPr>
            <a:spLocks noGrp="1"/>
          </p:cNvSpPr>
          <p:nvPr>
            <p:ph type="dt" sz="half" idx="10"/>
          </p:nvPr>
        </p:nvSpPr>
        <p:spPr/>
        <p:txBody>
          <a:bodyPr/>
          <a:lstStyle/>
          <a:p>
            <a:fld id="{0702EB44-7F17-1E46-9C7E-CBC5A85FDA04}" type="datetimeFigureOut">
              <a:rPr lang="en-US" smtClean="0"/>
              <a:t>7/27/2025</a:t>
            </a:fld>
            <a:endParaRPr lang="en-US"/>
          </a:p>
        </p:txBody>
      </p:sp>
      <p:sp>
        <p:nvSpPr>
          <p:cNvPr id="5" name="Footer Placeholder 4">
            <a:extLst>
              <a:ext uri="{FF2B5EF4-FFF2-40B4-BE49-F238E27FC236}">
                <a16:creationId xmlns:a16="http://schemas.microsoft.com/office/drawing/2014/main" id="{DD2A61D3-8030-B70B-2FDC-CDD7DA22B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13585-DA89-DEED-AFDB-6D7DA2E16778}"/>
              </a:ext>
            </a:extLst>
          </p:cNvPr>
          <p:cNvSpPr>
            <a:spLocks noGrp="1"/>
          </p:cNvSpPr>
          <p:nvPr>
            <p:ph type="sldNum" sz="quarter" idx="12"/>
          </p:nvPr>
        </p:nvSpPr>
        <p:spPr/>
        <p:txBody>
          <a:bodyPr/>
          <a:lstStyle/>
          <a:p>
            <a:fld id="{5DDD7021-3FAB-254F-93AF-2D03F7AF822D}" type="slidenum">
              <a:rPr lang="en-US" smtClean="0"/>
              <a:t>‹#›</a:t>
            </a:fld>
            <a:endParaRPr lang="en-US"/>
          </a:p>
        </p:txBody>
      </p:sp>
    </p:spTree>
    <p:extLst>
      <p:ext uri="{BB962C8B-B14F-4D97-AF65-F5344CB8AC3E}">
        <p14:creationId xmlns:p14="http://schemas.microsoft.com/office/powerpoint/2010/main" val="156270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204177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320591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0470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97698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77403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762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636664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39180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200426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74341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99079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3817182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24511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965124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57008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226278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7/27/2025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7/27/2025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27137954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6059DD-9B1D-99EF-82D5-F4623D49004A}"/>
              </a:ext>
            </a:extLst>
          </p:cNvPr>
          <p:cNvSpPr>
            <a:spLocks noGrp="1"/>
          </p:cNvSpPr>
          <p:nvPr>
            <p:ph type="subTitle" idx="1"/>
          </p:nvPr>
        </p:nvSpPr>
        <p:spPr>
          <a:xfrm>
            <a:off x="414391" y="3691468"/>
            <a:ext cx="11363218" cy="2370137"/>
          </a:xfrm>
        </p:spPr>
        <p:txBody>
          <a:bodyPr>
            <a:normAutofit/>
          </a:bodyPr>
          <a:lstStyle/>
          <a:p>
            <a:r>
              <a:rPr lang="en-US" sz="6000" dirty="0"/>
              <a:t>2025 INTERPRETATION MEETING</a:t>
            </a:r>
          </a:p>
          <a:p>
            <a:r>
              <a:rPr lang="en-US" sz="3600" dirty="0"/>
              <a:t>July 27, 2025</a:t>
            </a:r>
          </a:p>
        </p:txBody>
      </p:sp>
      <p:pic>
        <p:nvPicPr>
          <p:cNvPr id="7" name="Graphic 1">
            <a:extLst>
              <a:ext uri="{FF2B5EF4-FFF2-40B4-BE49-F238E27FC236}">
                <a16:creationId xmlns:a16="http://schemas.microsoft.com/office/drawing/2014/main" id="{D38F2F69-20FA-5E4A-D042-6C704ADF6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9344" y="1152260"/>
            <a:ext cx="3133312" cy="2014273"/>
          </a:xfrm>
          <a:prstGeom prst="rect">
            <a:avLst/>
          </a:prstGeom>
        </p:spPr>
      </p:pic>
    </p:spTree>
    <p:extLst>
      <p:ext uri="{BB962C8B-B14F-4D97-AF65-F5344CB8AC3E}">
        <p14:creationId xmlns:p14="http://schemas.microsoft.com/office/powerpoint/2010/main" val="248034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5AD9-9E00-01A5-4C74-7241B030DEF3}"/>
              </a:ext>
            </a:extLst>
          </p:cNvPr>
          <p:cNvSpPr>
            <a:spLocks noGrp="1"/>
          </p:cNvSpPr>
          <p:nvPr>
            <p:ph type="title"/>
          </p:nvPr>
        </p:nvSpPr>
        <p:spPr/>
        <p:txBody>
          <a:bodyPr/>
          <a:lstStyle/>
          <a:p>
            <a:r>
              <a:rPr lang="en-US" dirty="0"/>
              <a:t>TOOTH &amp; MOUTH PROTECTOR</a:t>
            </a:r>
            <a:br>
              <a:rPr lang="en-US" dirty="0"/>
            </a:br>
            <a:r>
              <a:rPr lang="en-US" dirty="0"/>
              <a:t>RULE 1-5-1</a:t>
            </a:r>
            <a:r>
              <a:rPr lang="en-US" cap="none" dirty="0"/>
              <a:t>d(5)a – 4 (NEW)</a:t>
            </a:r>
            <a:endParaRPr lang="en-US" dirty="0"/>
          </a:p>
        </p:txBody>
      </p:sp>
      <p:sp>
        <p:nvSpPr>
          <p:cNvPr id="4" name="Content Placeholder 2">
            <a:extLst>
              <a:ext uri="{FF2B5EF4-FFF2-40B4-BE49-F238E27FC236}">
                <a16:creationId xmlns:a16="http://schemas.microsoft.com/office/drawing/2014/main" id="{98CF0AFB-96D3-80B1-B528-075DE43FA655}"/>
              </a:ext>
            </a:extLst>
          </p:cNvPr>
          <p:cNvSpPr>
            <a:spLocks noGrp="1"/>
          </p:cNvSpPr>
          <p:nvPr>
            <p:ph idx="1"/>
          </p:nvPr>
        </p:nvSpPr>
        <p:spPr>
          <a:xfrm>
            <a:off x="1370077" y="5086349"/>
            <a:ext cx="9115044" cy="941071"/>
          </a:xfrm>
        </p:spPr>
        <p:txBody>
          <a:bodyPr>
            <a:normAutofit/>
          </a:bodyPr>
          <a:lstStyle/>
          <a:p>
            <a:pPr marL="0" indent="0" algn="l">
              <a:buNone/>
            </a:pPr>
            <a:r>
              <a:rPr lang="en-US" sz="2200" i="0" u="none" strike="noStrike" baseline="0" dirty="0">
                <a:solidFill>
                  <a:srgbClr val="000000"/>
                </a:solidFill>
                <a:highlight>
                  <a:srgbClr val="00FFFF"/>
                </a:highlight>
                <a:latin typeface="Calibri" panose="020F0502020204030204" pitchFamily="34" charset="0"/>
              </a:rPr>
              <a:t>Effective 2026</a:t>
            </a:r>
            <a:r>
              <a:rPr lang="en-US" sz="2200" i="0" u="none" strike="noStrike" baseline="0" dirty="0">
                <a:solidFill>
                  <a:srgbClr val="000000"/>
                </a:solidFill>
                <a:latin typeface="Calibri" panose="020F0502020204030204" pitchFamily="34" charset="0"/>
              </a:rPr>
              <a:t>: Tooth </a:t>
            </a:r>
            <a:r>
              <a:rPr lang="en-US" sz="2200" dirty="0">
                <a:solidFill>
                  <a:srgbClr val="000000"/>
                </a:solidFill>
                <a:latin typeface="Calibri" panose="020F0502020204030204" pitchFamily="34" charset="0"/>
              </a:rPr>
              <a:t>and mouth protectors may not include any attachment(s) that do not serve a purpose and function in protecting the teeth or mouth.</a:t>
            </a:r>
            <a:endParaRPr lang="en-US" sz="2200" i="0" u="none" strike="noStrike" baseline="0" dirty="0">
              <a:solidFill>
                <a:srgbClr val="000000"/>
              </a:solidFill>
              <a:latin typeface="Calibri" panose="020F0502020204030204" pitchFamily="34" charset="0"/>
            </a:endParaRPr>
          </a:p>
        </p:txBody>
      </p:sp>
      <p:pic>
        <p:nvPicPr>
          <p:cNvPr id="8" name="Picture 7" descr="A black and white picture of a chain and a black object&#10;&#10;AI-generated content may be incorrect.">
            <a:extLst>
              <a:ext uri="{FF2B5EF4-FFF2-40B4-BE49-F238E27FC236}">
                <a16:creationId xmlns:a16="http://schemas.microsoft.com/office/drawing/2014/main" id="{80CB3643-6405-FF79-E138-2EC2D2DB8440}"/>
              </a:ext>
            </a:extLst>
          </p:cNvPr>
          <p:cNvPicPr>
            <a:picLocks noChangeAspect="1"/>
          </p:cNvPicPr>
          <p:nvPr/>
        </p:nvPicPr>
        <p:blipFill>
          <a:blip r:embed="rId3"/>
          <a:stretch>
            <a:fillRect/>
          </a:stretch>
        </p:blipFill>
        <p:spPr>
          <a:xfrm>
            <a:off x="1446276" y="1753266"/>
            <a:ext cx="8705088" cy="3255264"/>
          </a:xfrm>
          <a:prstGeom prst="rect">
            <a:avLst/>
          </a:prstGeom>
        </p:spPr>
      </p:pic>
    </p:spTree>
    <p:extLst>
      <p:ext uri="{BB962C8B-B14F-4D97-AF65-F5344CB8AC3E}">
        <p14:creationId xmlns:p14="http://schemas.microsoft.com/office/powerpoint/2010/main" val="23797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3785-1B22-96BA-92A5-D7D24F8FAEFD}"/>
              </a:ext>
            </a:extLst>
          </p:cNvPr>
          <p:cNvSpPr>
            <a:spLocks noGrp="1"/>
          </p:cNvSpPr>
          <p:nvPr>
            <p:ph type="title"/>
          </p:nvPr>
        </p:nvSpPr>
        <p:spPr/>
        <p:txBody>
          <a:bodyPr/>
          <a:lstStyle/>
          <a:p>
            <a:r>
              <a:rPr lang="en-US" dirty="0"/>
              <a:t>TOOTH &amp; MOUTH PROTECTOR</a:t>
            </a:r>
            <a:br>
              <a:rPr lang="en-US" dirty="0"/>
            </a:br>
            <a:r>
              <a:rPr lang="en-US" dirty="0"/>
              <a:t>RULE 1-5-1</a:t>
            </a:r>
            <a:r>
              <a:rPr lang="en-US" cap="none" dirty="0"/>
              <a:t>d(5)a – 5 (NEW)</a:t>
            </a:r>
            <a:endParaRPr lang="en-US" dirty="0"/>
          </a:p>
        </p:txBody>
      </p:sp>
      <p:sp>
        <p:nvSpPr>
          <p:cNvPr id="4" name="Content Placeholder 2">
            <a:extLst>
              <a:ext uri="{FF2B5EF4-FFF2-40B4-BE49-F238E27FC236}">
                <a16:creationId xmlns:a16="http://schemas.microsoft.com/office/drawing/2014/main" id="{3E455B82-3DBD-EABC-6A49-00A409CDCEC8}"/>
              </a:ext>
            </a:extLst>
          </p:cNvPr>
          <p:cNvSpPr>
            <a:spLocks noGrp="1"/>
          </p:cNvSpPr>
          <p:nvPr>
            <p:ph idx="1"/>
          </p:nvPr>
        </p:nvSpPr>
        <p:spPr>
          <a:xfrm>
            <a:off x="1348740" y="5150148"/>
            <a:ext cx="9494520" cy="899159"/>
          </a:xfrm>
        </p:spPr>
        <p:txBody>
          <a:bodyPr>
            <a:normAutofit/>
          </a:bodyPr>
          <a:lstStyle/>
          <a:p>
            <a:pPr marL="0" indent="0" algn="l">
              <a:buNone/>
            </a:pPr>
            <a:r>
              <a:rPr lang="en-US" sz="2200" i="0" u="none" strike="noStrike" baseline="0" dirty="0">
                <a:solidFill>
                  <a:srgbClr val="000000"/>
                </a:solidFill>
                <a:highlight>
                  <a:srgbClr val="00FFFF"/>
                </a:highlight>
                <a:latin typeface="Calibri" panose="020F0502020204030204" pitchFamily="34" charset="0"/>
              </a:rPr>
              <a:t>Effective 2026</a:t>
            </a:r>
            <a:r>
              <a:rPr lang="en-US" sz="2200" i="0" u="none" strike="noStrike" baseline="0" dirty="0">
                <a:solidFill>
                  <a:srgbClr val="000000"/>
                </a:solidFill>
                <a:latin typeface="Calibri" panose="020F0502020204030204" pitchFamily="34" charset="0"/>
              </a:rPr>
              <a:t>: Tooth </a:t>
            </a:r>
            <a:r>
              <a:rPr lang="en-US" sz="2200" dirty="0">
                <a:solidFill>
                  <a:srgbClr val="000000"/>
                </a:solidFill>
                <a:latin typeface="Calibri" panose="020F0502020204030204" pitchFamily="34" charset="0"/>
              </a:rPr>
              <a:t>and mouth protectors may not include anything on them that is a health or risk issue and can pose a danger to themselves or other players.</a:t>
            </a:r>
          </a:p>
        </p:txBody>
      </p:sp>
      <p:pic>
        <p:nvPicPr>
          <p:cNvPr id="8" name="Picture 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5CA5891C-0FB3-9D5E-5F08-790F260831DE}"/>
              </a:ext>
            </a:extLst>
          </p:cNvPr>
          <p:cNvPicPr>
            <a:picLocks noChangeAspect="1"/>
          </p:cNvPicPr>
          <p:nvPr/>
        </p:nvPicPr>
        <p:blipFill>
          <a:blip r:embed="rId3"/>
          <a:stretch>
            <a:fillRect/>
          </a:stretch>
        </p:blipFill>
        <p:spPr>
          <a:xfrm>
            <a:off x="1423416" y="1783642"/>
            <a:ext cx="8796528" cy="3273552"/>
          </a:xfrm>
          <a:prstGeom prst="rect">
            <a:avLst/>
          </a:prstGeom>
        </p:spPr>
      </p:pic>
    </p:spTree>
    <p:extLst>
      <p:ext uri="{BB962C8B-B14F-4D97-AF65-F5344CB8AC3E}">
        <p14:creationId xmlns:p14="http://schemas.microsoft.com/office/powerpoint/2010/main" val="85741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46A80-A497-8F97-185C-D93772FCD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84959-1C9A-37BA-6D78-AD6485DCC30E}"/>
              </a:ext>
            </a:extLst>
          </p:cNvPr>
          <p:cNvSpPr>
            <a:spLocks noGrp="1"/>
          </p:cNvSpPr>
          <p:nvPr>
            <p:ph type="title"/>
          </p:nvPr>
        </p:nvSpPr>
        <p:spPr/>
        <p:txBody>
          <a:bodyPr/>
          <a:lstStyle/>
          <a:p>
            <a:r>
              <a:rPr lang="en-US" dirty="0"/>
              <a:t>TOOTH &amp; MOUTH PROTECTOR</a:t>
            </a:r>
            <a:br>
              <a:rPr lang="en-US" dirty="0"/>
            </a:br>
            <a:r>
              <a:rPr lang="en-US" dirty="0"/>
              <a:t>RULES 1-5-1</a:t>
            </a:r>
            <a:r>
              <a:rPr lang="en-US" cap="none" dirty="0"/>
              <a:t>d(5)a – 4, 5 (NEW)</a:t>
            </a:r>
            <a:endParaRPr lang="en-US" dirty="0"/>
          </a:p>
        </p:txBody>
      </p:sp>
      <p:sp>
        <p:nvSpPr>
          <p:cNvPr id="4" name="Content Placeholder 2">
            <a:extLst>
              <a:ext uri="{FF2B5EF4-FFF2-40B4-BE49-F238E27FC236}">
                <a16:creationId xmlns:a16="http://schemas.microsoft.com/office/drawing/2014/main" id="{98E5CAC4-8985-BF45-7917-9C94D1E3EA92}"/>
              </a:ext>
            </a:extLst>
          </p:cNvPr>
          <p:cNvSpPr>
            <a:spLocks noGrp="1"/>
          </p:cNvSpPr>
          <p:nvPr>
            <p:ph idx="1"/>
          </p:nvPr>
        </p:nvSpPr>
        <p:spPr>
          <a:xfrm>
            <a:off x="975360" y="4650847"/>
            <a:ext cx="10233660" cy="1368954"/>
          </a:xfrm>
        </p:spPr>
        <p:txBody>
          <a:bodyPr>
            <a:normAutofit/>
          </a:bodyPr>
          <a:lstStyle/>
          <a:p>
            <a:pPr marL="0" indent="0" algn="l">
              <a:buNone/>
            </a:pPr>
            <a:r>
              <a:rPr lang="en-US" sz="2200" dirty="0">
                <a:solidFill>
                  <a:srgbClr val="000000"/>
                </a:solidFill>
              </a:rPr>
              <a:t>These tooth and mouth protectors neither include any attachment(s) that does not serve a purpose and function in protecting the teeth or mouth, nor anything that is a health or risk issue posing a danger and are not impacted by this rule change.</a:t>
            </a:r>
            <a:endParaRPr lang="en-US" sz="2200" dirty="0">
              <a:solidFill>
                <a:srgbClr val="000000"/>
              </a:solidFill>
              <a:latin typeface="Calibri" panose="020F0502020204030204" pitchFamily="34" charset="0"/>
            </a:endParaRPr>
          </a:p>
        </p:txBody>
      </p:sp>
      <p:pic>
        <p:nvPicPr>
          <p:cNvPr id="6" name="Picture 5" descr="A black and white image of a logo&#10;&#10;AI-generated content may be incorrect.">
            <a:extLst>
              <a:ext uri="{FF2B5EF4-FFF2-40B4-BE49-F238E27FC236}">
                <a16:creationId xmlns:a16="http://schemas.microsoft.com/office/drawing/2014/main" id="{E595B763-C163-D464-7676-89F76C2089E8}"/>
              </a:ext>
            </a:extLst>
          </p:cNvPr>
          <p:cNvPicPr>
            <a:picLocks noChangeAspect="1"/>
          </p:cNvPicPr>
          <p:nvPr/>
        </p:nvPicPr>
        <p:blipFill>
          <a:blip r:embed="rId3"/>
          <a:stretch>
            <a:fillRect/>
          </a:stretch>
        </p:blipFill>
        <p:spPr>
          <a:xfrm>
            <a:off x="922020" y="1891284"/>
            <a:ext cx="10180256" cy="2497836"/>
          </a:xfrm>
          <a:prstGeom prst="rect">
            <a:avLst/>
          </a:prstGeom>
        </p:spPr>
      </p:pic>
    </p:spTree>
    <p:extLst>
      <p:ext uri="{BB962C8B-B14F-4D97-AF65-F5344CB8AC3E}">
        <p14:creationId xmlns:p14="http://schemas.microsoft.com/office/powerpoint/2010/main" val="165023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26F6C-7B1C-A1D3-1BB8-A3E779251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998A7-504C-30EA-ACEC-5A7C71CF5EDC}"/>
              </a:ext>
            </a:extLst>
          </p:cNvPr>
          <p:cNvSpPr>
            <a:spLocks noGrp="1"/>
          </p:cNvSpPr>
          <p:nvPr>
            <p:ph type="title"/>
          </p:nvPr>
        </p:nvSpPr>
        <p:spPr>
          <a:xfrm>
            <a:off x="1139858" y="2766218"/>
            <a:ext cx="8491151" cy="1325563"/>
          </a:xfrm>
        </p:spPr>
        <p:txBody>
          <a:bodyPr/>
          <a:lstStyle/>
          <a:p>
            <a:r>
              <a:rPr lang="en-US" dirty="0"/>
              <a:t>ARM SLEEVES</a:t>
            </a:r>
          </a:p>
        </p:txBody>
      </p:sp>
    </p:spTree>
    <p:extLst>
      <p:ext uri="{BB962C8B-B14F-4D97-AF65-F5344CB8AC3E}">
        <p14:creationId xmlns:p14="http://schemas.microsoft.com/office/powerpoint/2010/main" val="93274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ACE9-6338-F08E-15B3-9B0885401730}"/>
              </a:ext>
            </a:extLst>
          </p:cNvPr>
          <p:cNvSpPr>
            <a:spLocks noGrp="1"/>
          </p:cNvSpPr>
          <p:nvPr>
            <p:ph type="title"/>
          </p:nvPr>
        </p:nvSpPr>
        <p:spPr/>
        <p:txBody>
          <a:bodyPr/>
          <a:lstStyle/>
          <a:p>
            <a:r>
              <a:rPr lang="en-US" dirty="0"/>
              <a:t>ARM SLEEVES</a:t>
            </a:r>
            <a:br>
              <a:rPr lang="en-US" dirty="0"/>
            </a:br>
            <a:r>
              <a:rPr lang="en-US" dirty="0"/>
              <a:t>RULES 1-5-2</a:t>
            </a:r>
            <a:r>
              <a:rPr lang="en-US" cap="none" dirty="0"/>
              <a:t>d (NEW), 1-5-3c(6)</a:t>
            </a:r>
            <a:endParaRPr lang="en-US" dirty="0"/>
          </a:p>
        </p:txBody>
      </p:sp>
      <p:sp>
        <p:nvSpPr>
          <p:cNvPr id="4" name="Content Placeholder 2">
            <a:extLst>
              <a:ext uri="{FF2B5EF4-FFF2-40B4-BE49-F238E27FC236}">
                <a16:creationId xmlns:a16="http://schemas.microsoft.com/office/drawing/2014/main" id="{872029C8-F2EC-7940-B028-64CFF15C302D}"/>
              </a:ext>
            </a:extLst>
          </p:cNvPr>
          <p:cNvSpPr>
            <a:spLocks noGrp="1"/>
          </p:cNvSpPr>
          <p:nvPr>
            <p:ph idx="1"/>
          </p:nvPr>
        </p:nvSpPr>
        <p:spPr>
          <a:xfrm>
            <a:off x="5138669" y="2651378"/>
            <a:ext cx="6907425" cy="1997896"/>
          </a:xfrm>
        </p:spPr>
        <p:txBody>
          <a:bodyPr>
            <a:normAutofit lnSpcReduction="10000"/>
          </a:bodyPr>
          <a:lstStyle/>
          <a:p>
            <a:pPr marL="0" indent="0">
              <a:buNone/>
            </a:pPr>
            <a:r>
              <a:rPr lang="en-US" dirty="0">
                <a:solidFill>
                  <a:schemeClr val="tx1"/>
                </a:solidFill>
                <a:highlight>
                  <a:srgbClr val="00FFFF"/>
                </a:highlight>
              </a:rPr>
              <a:t>Effective 2027</a:t>
            </a:r>
            <a:r>
              <a:rPr lang="en-US" dirty="0">
                <a:solidFill>
                  <a:schemeClr val="tx1"/>
                </a:solidFill>
              </a:rPr>
              <a:t>: Arm sleeves, whether attached to a shirt or unattached, manufactured to enhance contact with the football or opponent must meet the SFIA Specification at the time of manufacture. </a:t>
            </a:r>
          </a:p>
        </p:txBody>
      </p:sp>
      <p:pic>
        <p:nvPicPr>
          <p:cNvPr id="5" name="Picture 4" descr="A football player wearing a helmet&#10;&#10;AI-generated content may be incorrect.">
            <a:extLst>
              <a:ext uri="{FF2B5EF4-FFF2-40B4-BE49-F238E27FC236}">
                <a16:creationId xmlns:a16="http://schemas.microsoft.com/office/drawing/2014/main" id="{F0779C37-2B27-CEB9-BBB0-259459F36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02" y="1590780"/>
            <a:ext cx="4067386" cy="4474125"/>
          </a:xfrm>
          <a:prstGeom prst="rect">
            <a:avLst/>
          </a:prstGeom>
        </p:spPr>
      </p:pic>
    </p:spTree>
    <p:extLst>
      <p:ext uri="{BB962C8B-B14F-4D97-AF65-F5344CB8AC3E}">
        <p14:creationId xmlns:p14="http://schemas.microsoft.com/office/powerpoint/2010/main" val="359505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291F-AF13-60E9-8665-8621D5330861}"/>
              </a:ext>
            </a:extLst>
          </p:cNvPr>
          <p:cNvSpPr>
            <a:spLocks noGrp="1"/>
          </p:cNvSpPr>
          <p:nvPr>
            <p:ph type="title"/>
          </p:nvPr>
        </p:nvSpPr>
        <p:spPr/>
        <p:txBody>
          <a:bodyPr/>
          <a:lstStyle/>
          <a:p>
            <a:r>
              <a:rPr lang="en-US" dirty="0"/>
              <a:t>ARM SLEEVES</a:t>
            </a:r>
            <a:br>
              <a:rPr lang="en-US" dirty="0"/>
            </a:br>
            <a:r>
              <a:rPr lang="en-US" dirty="0"/>
              <a:t>RULES 1-5-2</a:t>
            </a:r>
            <a:r>
              <a:rPr lang="en-US" cap="none" dirty="0"/>
              <a:t>d (NEW), 1-5-3c(6)</a:t>
            </a:r>
            <a:endParaRPr lang="en-US" dirty="0"/>
          </a:p>
        </p:txBody>
      </p:sp>
      <p:sp>
        <p:nvSpPr>
          <p:cNvPr id="4" name="Content Placeholder 2">
            <a:extLst>
              <a:ext uri="{FF2B5EF4-FFF2-40B4-BE49-F238E27FC236}">
                <a16:creationId xmlns:a16="http://schemas.microsoft.com/office/drawing/2014/main" id="{B388089C-3138-DDFF-A465-DBE604F4CC32}"/>
              </a:ext>
            </a:extLst>
          </p:cNvPr>
          <p:cNvSpPr>
            <a:spLocks noGrp="1"/>
          </p:cNvSpPr>
          <p:nvPr>
            <p:ph idx="1"/>
          </p:nvPr>
        </p:nvSpPr>
        <p:spPr>
          <a:xfrm>
            <a:off x="5051580" y="2686859"/>
            <a:ext cx="6792476" cy="1994612"/>
          </a:xfrm>
        </p:spPr>
        <p:txBody>
          <a:bodyPr>
            <a:normAutofit lnSpcReduction="10000"/>
          </a:bodyPr>
          <a:lstStyle/>
          <a:p>
            <a:pPr marL="0" indent="0">
              <a:buNone/>
            </a:pPr>
            <a:r>
              <a:rPr lang="en-US" dirty="0">
                <a:solidFill>
                  <a:schemeClr val="tx1"/>
                </a:solidFill>
                <a:highlight>
                  <a:srgbClr val="00FFFF"/>
                </a:highlight>
              </a:rPr>
              <a:t>Effective 2027</a:t>
            </a:r>
            <a:r>
              <a:rPr lang="en-US" dirty="0">
                <a:solidFill>
                  <a:schemeClr val="tx1"/>
                </a:solidFill>
              </a:rPr>
              <a:t>: Arm sleeves must have a permanent, exact replica of the SFIA arm sleeve seal (meets SFIA Specification), that must be visible and appear legibly on the exterior of the arm sleeve.</a:t>
            </a:r>
          </a:p>
          <a:p>
            <a:pPr marL="0" indent="0">
              <a:buNone/>
            </a:pPr>
            <a:endParaRPr lang="en-US" dirty="0"/>
          </a:p>
        </p:txBody>
      </p:sp>
      <p:pic>
        <p:nvPicPr>
          <p:cNvPr id="5" name="Picture 4" descr="A football player wearing a helmet&#10;&#10;AI-generated content may be incorrect.">
            <a:extLst>
              <a:ext uri="{FF2B5EF4-FFF2-40B4-BE49-F238E27FC236}">
                <a16:creationId xmlns:a16="http://schemas.microsoft.com/office/drawing/2014/main" id="{02989894-AAED-9A33-F49C-75FD981A1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33" y="1690688"/>
            <a:ext cx="4008205" cy="4392993"/>
          </a:xfrm>
          <a:prstGeom prst="rect">
            <a:avLst/>
          </a:prstGeom>
        </p:spPr>
      </p:pic>
    </p:spTree>
    <p:extLst>
      <p:ext uri="{BB962C8B-B14F-4D97-AF65-F5344CB8AC3E}">
        <p14:creationId xmlns:p14="http://schemas.microsoft.com/office/powerpoint/2010/main" val="264391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5212-B672-ECF0-4D3B-164248B1F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F02FD-3436-BABE-2D41-37356F0CCE4A}"/>
              </a:ext>
            </a:extLst>
          </p:cNvPr>
          <p:cNvSpPr>
            <a:spLocks noGrp="1"/>
          </p:cNvSpPr>
          <p:nvPr>
            <p:ph type="title"/>
          </p:nvPr>
        </p:nvSpPr>
        <p:spPr>
          <a:xfrm>
            <a:off x="1139858" y="2766218"/>
            <a:ext cx="8491151" cy="1325563"/>
          </a:xfrm>
        </p:spPr>
        <p:txBody>
          <a:bodyPr/>
          <a:lstStyle/>
          <a:p>
            <a:r>
              <a:rPr lang="en-US" dirty="0"/>
              <a:t>ELECTRONIC SIGNS</a:t>
            </a:r>
          </a:p>
        </p:txBody>
      </p:sp>
    </p:spTree>
    <p:extLst>
      <p:ext uri="{BB962C8B-B14F-4D97-AF65-F5344CB8AC3E}">
        <p14:creationId xmlns:p14="http://schemas.microsoft.com/office/powerpoint/2010/main" val="422054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9BF3-6ECB-CB9D-DFD5-66CE29189E1E}"/>
              </a:ext>
            </a:extLst>
          </p:cNvPr>
          <p:cNvSpPr>
            <a:spLocks noGrp="1"/>
          </p:cNvSpPr>
          <p:nvPr>
            <p:ph type="title"/>
          </p:nvPr>
        </p:nvSpPr>
        <p:spPr/>
        <p:txBody>
          <a:bodyPr/>
          <a:lstStyle/>
          <a:p>
            <a:r>
              <a:rPr lang="en-US" dirty="0"/>
              <a:t>ELECTRONIC SIGNS</a:t>
            </a:r>
            <a:br>
              <a:rPr lang="en-US" dirty="0"/>
            </a:br>
            <a:r>
              <a:rPr lang="en-US" dirty="0"/>
              <a:t>RULE 1-5-3</a:t>
            </a:r>
            <a:r>
              <a:rPr lang="en-US" cap="none" dirty="0"/>
              <a:t>c(2)</a:t>
            </a:r>
            <a:endParaRPr lang="en-US" dirty="0"/>
          </a:p>
        </p:txBody>
      </p:sp>
      <p:sp>
        <p:nvSpPr>
          <p:cNvPr id="4" name="Content Placeholder 7">
            <a:extLst>
              <a:ext uri="{FF2B5EF4-FFF2-40B4-BE49-F238E27FC236}">
                <a16:creationId xmlns:a16="http://schemas.microsoft.com/office/drawing/2014/main" id="{A2B20A01-8C16-B121-9B17-54964BB742AF}"/>
              </a:ext>
            </a:extLst>
          </p:cNvPr>
          <p:cNvSpPr>
            <a:spLocks noGrp="1"/>
          </p:cNvSpPr>
          <p:nvPr>
            <p:ph idx="1"/>
          </p:nvPr>
        </p:nvSpPr>
        <p:spPr>
          <a:xfrm>
            <a:off x="5696857" y="3024027"/>
            <a:ext cx="6033455" cy="1334347"/>
          </a:xfrm>
        </p:spPr>
        <p:txBody>
          <a:bodyPr>
            <a:normAutofit/>
          </a:bodyPr>
          <a:lstStyle/>
          <a:p>
            <a:pPr marL="0" indent="0">
              <a:buNone/>
            </a:pPr>
            <a:r>
              <a:rPr lang="en-US" dirty="0">
                <a:solidFill>
                  <a:schemeClr val="tx1"/>
                </a:solidFill>
              </a:rPr>
              <a:t>Fixed electronic signs (non-audio) with play signals </a:t>
            </a:r>
            <a:r>
              <a:rPr lang="en-US" u="sng" dirty="0">
                <a:solidFill>
                  <a:schemeClr val="tx1"/>
                </a:solidFill>
              </a:rPr>
              <a:t>are allowed</a:t>
            </a:r>
            <a:r>
              <a:rPr lang="en-US" dirty="0">
                <a:solidFill>
                  <a:schemeClr val="tx1"/>
                </a:solidFill>
              </a:rPr>
              <a:t> to communicate from the sideline.</a:t>
            </a:r>
          </a:p>
        </p:txBody>
      </p:sp>
      <p:pic>
        <p:nvPicPr>
          <p:cNvPr id="5" name="Picture 4" descr="A football players on a field&#10;&#10;AI-generated content may be incorrect.">
            <a:extLst>
              <a:ext uri="{FF2B5EF4-FFF2-40B4-BE49-F238E27FC236}">
                <a16:creationId xmlns:a16="http://schemas.microsoft.com/office/drawing/2014/main" id="{C849C936-9786-622C-CBD5-C85AE64F4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15" y="1690688"/>
            <a:ext cx="4717627" cy="4424809"/>
          </a:xfrm>
          <a:prstGeom prst="rect">
            <a:avLst/>
          </a:prstGeom>
        </p:spPr>
      </p:pic>
    </p:spTree>
    <p:extLst>
      <p:ext uri="{BB962C8B-B14F-4D97-AF65-F5344CB8AC3E}">
        <p14:creationId xmlns:p14="http://schemas.microsoft.com/office/powerpoint/2010/main" val="3498621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A8F-0BE7-C3E4-FF8A-85FB89CFD43C}"/>
              </a:ext>
            </a:extLst>
          </p:cNvPr>
          <p:cNvSpPr>
            <a:spLocks noGrp="1"/>
          </p:cNvSpPr>
          <p:nvPr>
            <p:ph type="title"/>
          </p:nvPr>
        </p:nvSpPr>
        <p:spPr/>
        <p:txBody>
          <a:bodyPr/>
          <a:lstStyle/>
          <a:p>
            <a:r>
              <a:rPr lang="en-US" dirty="0"/>
              <a:t>ELECTRONIC SIGNS</a:t>
            </a:r>
            <a:br>
              <a:rPr lang="en-US" dirty="0"/>
            </a:br>
            <a:r>
              <a:rPr lang="en-US" dirty="0"/>
              <a:t>RULE 1-5-3</a:t>
            </a:r>
            <a:r>
              <a:rPr lang="en-US" cap="none" dirty="0"/>
              <a:t>c(2)</a:t>
            </a:r>
            <a:endParaRPr lang="en-US" dirty="0"/>
          </a:p>
        </p:txBody>
      </p:sp>
      <p:sp>
        <p:nvSpPr>
          <p:cNvPr id="4" name="Content Placeholder 7">
            <a:extLst>
              <a:ext uri="{FF2B5EF4-FFF2-40B4-BE49-F238E27FC236}">
                <a16:creationId xmlns:a16="http://schemas.microsoft.com/office/drawing/2014/main" id="{B8F104F3-5A8E-5177-F0A6-60C71CCC3AE5}"/>
              </a:ext>
            </a:extLst>
          </p:cNvPr>
          <p:cNvSpPr>
            <a:spLocks noGrp="1"/>
          </p:cNvSpPr>
          <p:nvPr>
            <p:ph idx="1"/>
          </p:nvPr>
        </p:nvSpPr>
        <p:spPr>
          <a:xfrm>
            <a:off x="5726996" y="2995080"/>
            <a:ext cx="6198841" cy="1706880"/>
          </a:xfrm>
        </p:spPr>
        <p:txBody>
          <a:bodyPr>
            <a:normAutofit fontScale="92500"/>
          </a:bodyPr>
          <a:lstStyle/>
          <a:p>
            <a:pPr marL="0" indent="0">
              <a:buNone/>
            </a:pPr>
            <a:r>
              <a:rPr lang="en-US" dirty="0">
                <a:solidFill>
                  <a:schemeClr val="tx1"/>
                </a:solidFill>
              </a:rPr>
              <a:t>Scrolling graphics, video footage, connected audio communication are all examples of the use of </a:t>
            </a:r>
            <a:r>
              <a:rPr lang="en-US" u="sng" dirty="0">
                <a:solidFill>
                  <a:schemeClr val="tx1"/>
                </a:solidFill>
              </a:rPr>
              <a:t>illegal equipment if this were a between the nine-yard mark conference</a:t>
            </a:r>
            <a:r>
              <a:rPr lang="en-US" dirty="0">
                <a:solidFill>
                  <a:schemeClr val="tx1"/>
                </a:solidFill>
              </a:rPr>
              <a:t>.</a:t>
            </a:r>
          </a:p>
        </p:txBody>
      </p:sp>
      <p:pic>
        <p:nvPicPr>
          <p:cNvPr id="6" name="Picture 5" descr="A football coach showing a tablet to a football player&#10;&#10;AI-generated content may be incorrect.">
            <a:extLst>
              <a:ext uri="{FF2B5EF4-FFF2-40B4-BE49-F238E27FC236}">
                <a16:creationId xmlns:a16="http://schemas.microsoft.com/office/drawing/2014/main" id="{65864272-5F7A-BFEF-D483-B8349E67FAE9}"/>
              </a:ext>
            </a:extLst>
          </p:cNvPr>
          <p:cNvPicPr>
            <a:picLocks noChangeAspect="1"/>
          </p:cNvPicPr>
          <p:nvPr/>
        </p:nvPicPr>
        <p:blipFill>
          <a:blip r:embed="rId3"/>
          <a:stretch>
            <a:fillRect/>
          </a:stretch>
        </p:blipFill>
        <p:spPr>
          <a:xfrm>
            <a:off x="853440" y="1630659"/>
            <a:ext cx="4792980" cy="4489239"/>
          </a:xfrm>
          <a:prstGeom prst="rect">
            <a:avLst/>
          </a:prstGeom>
        </p:spPr>
      </p:pic>
    </p:spTree>
    <p:extLst>
      <p:ext uri="{BB962C8B-B14F-4D97-AF65-F5344CB8AC3E}">
        <p14:creationId xmlns:p14="http://schemas.microsoft.com/office/powerpoint/2010/main" val="382533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15C04-A55A-A078-5AF2-C639EEBC4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8BDE7-FAF9-2899-5E07-EC46D1B379C9}"/>
              </a:ext>
            </a:extLst>
          </p:cNvPr>
          <p:cNvSpPr>
            <a:spLocks noGrp="1"/>
          </p:cNvSpPr>
          <p:nvPr>
            <p:ph type="title"/>
          </p:nvPr>
        </p:nvSpPr>
        <p:spPr>
          <a:xfrm>
            <a:off x="1139858" y="2766218"/>
            <a:ext cx="8491151" cy="1325563"/>
          </a:xfrm>
        </p:spPr>
        <p:txBody>
          <a:bodyPr/>
          <a:lstStyle/>
          <a:p>
            <a:r>
              <a:rPr lang="en-US" dirty="0"/>
              <a:t>FORWARD FUMBLE</a:t>
            </a:r>
          </a:p>
        </p:txBody>
      </p:sp>
    </p:spTree>
    <p:extLst>
      <p:ext uri="{BB962C8B-B14F-4D97-AF65-F5344CB8AC3E}">
        <p14:creationId xmlns:p14="http://schemas.microsoft.com/office/powerpoint/2010/main" val="10209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2AA3D-BC7D-7769-10A8-D6AFF75BE0E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79E1E05-EA9E-9E75-A49C-FB452341667D}"/>
              </a:ext>
            </a:extLst>
          </p:cNvPr>
          <p:cNvSpPr txBox="1">
            <a:spLocks/>
          </p:cNvSpPr>
          <p:nvPr/>
        </p:nvSpPr>
        <p:spPr>
          <a:xfrm>
            <a:off x="1247775" y="313530"/>
            <a:ext cx="9696450" cy="7350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MEETING AGENDA</a:t>
            </a:r>
            <a:endParaRPr lang="en-US" b="1" dirty="0"/>
          </a:p>
        </p:txBody>
      </p:sp>
      <p:pic>
        <p:nvPicPr>
          <p:cNvPr id="6" name="Graphic 1">
            <a:extLst>
              <a:ext uri="{FF2B5EF4-FFF2-40B4-BE49-F238E27FC236}">
                <a16:creationId xmlns:a16="http://schemas.microsoft.com/office/drawing/2014/main" id="{E7FA648F-4821-1AE9-F4DF-5F8506616D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418" y="413543"/>
            <a:ext cx="1071564" cy="763587"/>
          </a:xfrm>
          <a:prstGeom prst="rect">
            <a:avLst/>
          </a:prstGeom>
        </p:spPr>
      </p:pic>
      <p:sp>
        <p:nvSpPr>
          <p:cNvPr id="8" name="Content Placeholder 2">
            <a:extLst>
              <a:ext uri="{FF2B5EF4-FFF2-40B4-BE49-F238E27FC236}">
                <a16:creationId xmlns:a16="http://schemas.microsoft.com/office/drawing/2014/main" id="{0ED1D75D-50F2-2112-D2B7-A8A2C51A7248}"/>
              </a:ext>
            </a:extLst>
          </p:cNvPr>
          <p:cNvSpPr txBox="1">
            <a:spLocks noChangeArrowheads="1"/>
          </p:cNvSpPr>
          <p:nvPr/>
        </p:nvSpPr>
        <p:spPr>
          <a:xfrm>
            <a:off x="2638746" y="1300831"/>
            <a:ext cx="6914508" cy="5249515"/>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altLang="en-US" dirty="0"/>
              <a:t>Welcome, Introductions and Announcements</a:t>
            </a:r>
          </a:p>
          <a:p>
            <a:pPr>
              <a:spcBef>
                <a:spcPts val="0"/>
              </a:spcBef>
            </a:pPr>
            <a:endParaRPr lang="en-US" altLang="en-US" dirty="0"/>
          </a:p>
          <a:p>
            <a:pPr>
              <a:spcBef>
                <a:spcPts val="0"/>
              </a:spcBef>
            </a:pPr>
            <a:r>
              <a:rPr lang="en-US" altLang="en-US" dirty="0"/>
              <a:t>2025 Rules Change</a:t>
            </a:r>
          </a:p>
          <a:p>
            <a:pPr>
              <a:spcBef>
                <a:spcPts val="0"/>
              </a:spcBef>
            </a:pPr>
            <a:endParaRPr lang="en-US" altLang="en-US" dirty="0"/>
          </a:p>
          <a:p>
            <a:pPr>
              <a:spcBef>
                <a:spcPts val="0"/>
              </a:spcBef>
            </a:pPr>
            <a:r>
              <a:rPr lang="en-US" altLang="en-US" dirty="0"/>
              <a:t>2025 Equipment Items</a:t>
            </a:r>
          </a:p>
          <a:p>
            <a:pPr>
              <a:spcBef>
                <a:spcPts val="0"/>
              </a:spcBef>
            </a:pPr>
            <a:endParaRPr lang="en-US" altLang="en-US" dirty="0"/>
          </a:p>
          <a:p>
            <a:pPr>
              <a:spcBef>
                <a:spcPts val="0"/>
              </a:spcBef>
            </a:pPr>
            <a:r>
              <a:rPr lang="en-US" altLang="en-US" dirty="0"/>
              <a:t>2025 Editorial Changes</a:t>
            </a:r>
          </a:p>
          <a:p>
            <a:pPr>
              <a:spcBef>
                <a:spcPts val="0"/>
              </a:spcBef>
            </a:pPr>
            <a:endParaRPr lang="en-US" altLang="en-US" dirty="0"/>
          </a:p>
          <a:p>
            <a:pPr>
              <a:spcBef>
                <a:spcPts val="0"/>
              </a:spcBef>
            </a:pPr>
            <a:r>
              <a:rPr lang="en-US" altLang="en-US" dirty="0"/>
              <a:t>2025 Rules Reminders</a:t>
            </a:r>
          </a:p>
          <a:p>
            <a:pPr>
              <a:spcBef>
                <a:spcPts val="0"/>
              </a:spcBef>
            </a:pPr>
            <a:endParaRPr lang="en-US" altLang="en-US" dirty="0"/>
          </a:p>
          <a:p>
            <a:pPr>
              <a:spcBef>
                <a:spcPts val="0"/>
              </a:spcBef>
            </a:pPr>
            <a:r>
              <a:rPr lang="en-US" altLang="en-US" dirty="0"/>
              <a:t>2025 Points of Emphasis</a:t>
            </a:r>
          </a:p>
          <a:p>
            <a:pPr>
              <a:spcBef>
                <a:spcPts val="0"/>
              </a:spcBef>
            </a:pPr>
            <a:endParaRPr lang="en-US" altLang="en-US" dirty="0"/>
          </a:p>
          <a:p>
            <a:pPr>
              <a:spcBef>
                <a:spcPts val="0"/>
              </a:spcBef>
            </a:pPr>
            <a:r>
              <a:rPr lang="en-US" altLang="en-US" dirty="0"/>
              <a:t>2024 - 2025 Game Officials Manual Update</a:t>
            </a:r>
          </a:p>
          <a:p>
            <a:pPr>
              <a:spcBef>
                <a:spcPts val="0"/>
              </a:spcBef>
            </a:pPr>
            <a:endParaRPr lang="en-US" altLang="en-US" dirty="0"/>
          </a:p>
          <a:p>
            <a:pPr>
              <a:spcBef>
                <a:spcPts val="0"/>
              </a:spcBef>
            </a:pPr>
            <a:r>
              <a:rPr lang="en-US" altLang="en-US" dirty="0"/>
              <a:t>Closing Comments</a:t>
            </a:r>
          </a:p>
        </p:txBody>
      </p:sp>
    </p:spTree>
    <p:extLst>
      <p:ext uri="{BB962C8B-B14F-4D97-AF65-F5344CB8AC3E}">
        <p14:creationId xmlns:p14="http://schemas.microsoft.com/office/powerpoint/2010/main" val="30214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424C-3731-DA0B-A776-6C3F045F853D}"/>
              </a:ext>
            </a:extLst>
          </p:cNvPr>
          <p:cNvSpPr>
            <a:spLocks noGrp="1"/>
          </p:cNvSpPr>
          <p:nvPr>
            <p:ph type="title"/>
          </p:nvPr>
        </p:nvSpPr>
        <p:spPr/>
        <p:txBody>
          <a:bodyPr>
            <a:noAutofit/>
          </a:bodyPr>
          <a:lstStyle/>
          <a:p>
            <a:r>
              <a:rPr lang="en-US" sz="3200" dirty="0"/>
              <a:t>FORWARD FUMBLE</a:t>
            </a:r>
            <a:br>
              <a:rPr lang="en-US" sz="3200" dirty="0"/>
            </a:br>
            <a:r>
              <a:rPr lang="en-US" sz="3200" dirty="0"/>
              <a:t>RULES 3-4-2d, 3-4-3a, 4-3-1 EXCEPTION (NEW)</a:t>
            </a:r>
          </a:p>
        </p:txBody>
      </p:sp>
      <p:sp>
        <p:nvSpPr>
          <p:cNvPr id="4" name="Content Placeholder 2">
            <a:extLst>
              <a:ext uri="{FF2B5EF4-FFF2-40B4-BE49-F238E27FC236}">
                <a16:creationId xmlns:a16="http://schemas.microsoft.com/office/drawing/2014/main" id="{0C184D40-FBDB-3453-EACF-427B74574F7A}"/>
              </a:ext>
            </a:extLst>
          </p:cNvPr>
          <p:cNvSpPr>
            <a:spLocks noGrp="1"/>
          </p:cNvSpPr>
          <p:nvPr>
            <p:ph idx="1"/>
          </p:nvPr>
        </p:nvSpPr>
        <p:spPr>
          <a:xfrm>
            <a:off x="5334000" y="1690688"/>
            <a:ext cx="6457038" cy="4323613"/>
          </a:xfrm>
        </p:spPr>
        <p:txBody>
          <a:bodyPr>
            <a:normAutofit lnSpcReduction="10000"/>
          </a:bodyPr>
          <a:lstStyle/>
          <a:p>
            <a:pPr marL="0" indent="0">
              <a:buNone/>
            </a:pPr>
            <a:r>
              <a:rPr lang="en-US" dirty="0">
                <a:solidFill>
                  <a:schemeClr val="tx1"/>
                </a:solidFill>
              </a:rPr>
              <a:t>When a forward fumble in the field of play goes out of bounds between the goal lines, the ball shall be returned to the spot of the fumble and the game clock is started on the ready-for-play.  </a:t>
            </a:r>
          </a:p>
          <a:p>
            <a:pPr marL="0" indent="0">
              <a:buNone/>
            </a:pPr>
            <a:endParaRPr lang="en-US" dirty="0">
              <a:solidFill>
                <a:schemeClr val="tx1"/>
              </a:solidFill>
            </a:endParaRPr>
          </a:p>
          <a:p>
            <a:pPr marL="0" indent="0">
              <a:buNone/>
            </a:pPr>
            <a:r>
              <a:rPr lang="en-US" dirty="0">
                <a:solidFill>
                  <a:schemeClr val="tx1"/>
                </a:solidFill>
              </a:rPr>
              <a:t>The play clock is a 40-second clock.</a:t>
            </a:r>
          </a:p>
          <a:p>
            <a:pPr marL="0" indent="0">
              <a:buNone/>
            </a:pPr>
            <a:endParaRPr lang="en-US" dirty="0">
              <a:solidFill>
                <a:schemeClr val="tx1"/>
              </a:solidFill>
            </a:endParaRPr>
          </a:p>
          <a:p>
            <a:pPr marL="0" indent="0">
              <a:buNone/>
            </a:pPr>
            <a:r>
              <a:rPr lang="en-US" dirty="0">
                <a:solidFill>
                  <a:schemeClr val="tx1"/>
                </a:solidFill>
              </a:rPr>
              <a:t>The referee will give a silent wind to re-start the game clock.  </a:t>
            </a:r>
          </a:p>
          <a:p>
            <a:pPr marL="0" indent="0">
              <a:buNone/>
            </a:pPr>
            <a:endParaRPr lang="en-US" dirty="0"/>
          </a:p>
        </p:txBody>
      </p:sp>
      <p:pic>
        <p:nvPicPr>
          <p:cNvPr id="6" name="Picture 5" descr="A football field with a football play line&#10;&#10;AI-generated content may be incorrect.">
            <a:extLst>
              <a:ext uri="{FF2B5EF4-FFF2-40B4-BE49-F238E27FC236}">
                <a16:creationId xmlns:a16="http://schemas.microsoft.com/office/drawing/2014/main" id="{9B5A23BD-0D0D-EB71-FDE7-8C38E2038D11}"/>
              </a:ext>
            </a:extLst>
          </p:cNvPr>
          <p:cNvPicPr>
            <a:picLocks noChangeAspect="1"/>
          </p:cNvPicPr>
          <p:nvPr/>
        </p:nvPicPr>
        <p:blipFill>
          <a:blip r:embed="rId3"/>
          <a:stretch>
            <a:fillRect/>
          </a:stretch>
        </p:blipFill>
        <p:spPr>
          <a:xfrm>
            <a:off x="838200" y="1664898"/>
            <a:ext cx="4495800" cy="4428447"/>
          </a:xfrm>
          <a:prstGeom prst="rect">
            <a:avLst/>
          </a:prstGeom>
        </p:spPr>
      </p:pic>
    </p:spTree>
    <p:extLst>
      <p:ext uri="{BB962C8B-B14F-4D97-AF65-F5344CB8AC3E}">
        <p14:creationId xmlns:p14="http://schemas.microsoft.com/office/powerpoint/2010/main" val="2639932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6CE-9ABC-3DCB-AE3A-5239F3E9A9B2}"/>
              </a:ext>
            </a:extLst>
          </p:cNvPr>
          <p:cNvSpPr>
            <a:spLocks noGrp="1"/>
          </p:cNvSpPr>
          <p:nvPr>
            <p:ph type="title"/>
          </p:nvPr>
        </p:nvSpPr>
        <p:spPr/>
        <p:txBody>
          <a:bodyPr/>
          <a:lstStyle/>
          <a:p>
            <a:r>
              <a:rPr lang="en-US" dirty="0"/>
              <a:t>FORWARD FUMBLE</a:t>
            </a:r>
            <a:br>
              <a:rPr lang="en-US" dirty="0"/>
            </a:br>
            <a:r>
              <a:rPr lang="en-US" dirty="0"/>
              <a:t>RULE 4-3-1 EXCEPTION (NEW)</a:t>
            </a:r>
          </a:p>
        </p:txBody>
      </p:sp>
      <p:sp>
        <p:nvSpPr>
          <p:cNvPr id="4" name="Content Placeholder 2">
            <a:extLst>
              <a:ext uri="{FF2B5EF4-FFF2-40B4-BE49-F238E27FC236}">
                <a16:creationId xmlns:a16="http://schemas.microsoft.com/office/drawing/2014/main" id="{A5F263B7-0514-323B-5ECC-DB2F271AF785}"/>
              </a:ext>
            </a:extLst>
          </p:cNvPr>
          <p:cNvSpPr>
            <a:spLocks noGrp="1"/>
          </p:cNvSpPr>
          <p:nvPr>
            <p:ph idx="1"/>
          </p:nvPr>
        </p:nvSpPr>
        <p:spPr>
          <a:xfrm>
            <a:off x="5462789" y="1762812"/>
            <a:ext cx="6347138" cy="4166648"/>
          </a:xfrm>
        </p:spPr>
        <p:txBody>
          <a:bodyPr>
            <a:normAutofit/>
          </a:bodyPr>
          <a:lstStyle/>
          <a:p>
            <a:pPr marL="0" indent="0">
              <a:buNone/>
            </a:pPr>
            <a:r>
              <a:rPr lang="en-US" dirty="0">
                <a:solidFill>
                  <a:schemeClr val="tx1"/>
                </a:solidFill>
              </a:rPr>
              <a:t>When a forward fumble in the field of play goes into team B’s end zone and is ruled out of bounds, the ball is </a:t>
            </a:r>
            <a:r>
              <a:rPr lang="en-US" u="sng" dirty="0">
                <a:solidFill>
                  <a:schemeClr val="tx1"/>
                </a:solidFill>
              </a:rPr>
              <a:t>not</a:t>
            </a:r>
            <a:r>
              <a:rPr lang="en-US" dirty="0">
                <a:solidFill>
                  <a:schemeClr val="tx1"/>
                </a:solidFill>
              </a:rPr>
              <a:t> returned to the spot of the fumble because </a:t>
            </a:r>
            <a:r>
              <a:rPr lang="en-US" u="sng" dirty="0">
                <a:solidFill>
                  <a:schemeClr val="tx1"/>
                </a:solidFill>
              </a:rPr>
              <a:t>it did not go out of bounds between the goal lines</a:t>
            </a:r>
            <a:r>
              <a:rPr lang="en-US" dirty="0">
                <a:solidFill>
                  <a:schemeClr val="tx1"/>
                </a:solidFill>
              </a:rPr>
              <a:t>. </a:t>
            </a:r>
          </a:p>
          <a:p>
            <a:pPr marL="0" indent="0">
              <a:buNone/>
            </a:pPr>
            <a:endParaRPr lang="en-US" dirty="0">
              <a:solidFill>
                <a:schemeClr val="tx1"/>
              </a:solidFill>
            </a:endParaRPr>
          </a:p>
          <a:p>
            <a:pPr marL="0" indent="0">
              <a:buNone/>
            </a:pPr>
            <a:r>
              <a:rPr lang="en-US" dirty="0">
                <a:solidFill>
                  <a:schemeClr val="tx1"/>
                </a:solidFill>
              </a:rPr>
              <a:t>This play </a:t>
            </a:r>
            <a:r>
              <a:rPr lang="en-US" u="sng" dirty="0">
                <a:solidFill>
                  <a:schemeClr val="tx1"/>
                </a:solidFill>
              </a:rPr>
              <a:t>continues</a:t>
            </a:r>
            <a:r>
              <a:rPr lang="en-US" dirty="0">
                <a:solidFill>
                  <a:schemeClr val="tx1"/>
                </a:solidFill>
              </a:rPr>
              <a:t> to result in a touchback.</a:t>
            </a:r>
          </a:p>
          <a:p>
            <a:pPr marL="0" indent="0">
              <a:buNone/>
            </a:pPr>
            <a:endParaRPr lang="en-US" dirty="0"/>
          </a:p>
        </p:txBody>
      </p:sp>
      <p:pic>
        <p:nvPicPr>
          <p:cNvPr id="6" name="Picture 5" descr="A football field with a football field and a ball&#10;&#10;AI-generated content may be incorrect.">
            <a:extLst>
              <a:ext uri="{FF2B5EF4-FFF2-40B4-BE49-F238E27FC236}">
                <a16:creationId xmlns:a16="http://schemas.microsoft.com/office/drawing/2014/main" id="{3C90E4AF-7B79-CE8F-5FB5-46A8C46C4FD7}"/>
              </a:ext>
            </a:extLst>
          </p:cNvPr>
          <p:cNvPicPr>
            <a:picLocks noChangeAspect="1"/>
          </p:cNvPicPr>
          <p:nvPr/>
        </p:nvPicPr>
        <p:blipFill>
          <a:blip r:embed="rId3"/>
          <a:stretch>
            <a:fillRect/>
          </a:stretch>
        </p:blipFill>
        <p:spPr>
          <a:xfrm>
            <a:off x="838200" y="1686667"/>
            <a:ext cx="4343400" cy="4310743"/>
          </a:xfrm>
          <a:prstGeom prst="rect">
            <a:avLst/>
          </a:prstGeom>
        </p:spPr>
      </p:pic>
    </p:spTree>
    <p:extLst>
      <p:ext uri="{BB962C8B-B14F-4D97-AF65-F5344CB8AC3E}">
        <p14:creationId xmlns:p14="http://schemas.microsoft.com/office/powerpoint/2010/main" val="124638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698D-EEBB-0022-4975-BBFB07596A78}"/>
              </a:ext>
            </a:extLst>
          </p:cNvPr>
          <p:cNvSpPr>
            <a:spLocks noGrp="1"/>
          </p:cNvSpPr>
          <p:nvPr>
            <p:ph type="title"/>
          </p:nvPr>
        </p:nvSpPr>
        <p:spPr/>
        <p:txBody>
          <a:bodyPr>
            <a:normAutofit fontScale="90000"/>
          </a:bodyPr>
          <a:lstStyle/>
          <a:p>
            <a:r>
              <a:rPr lang="en-US" dirty="0"/>
              <a:t>FORWARD FUMBLE</a:t>
            </a:r>
            <a:br>
              <a:rPr lang="en-US" dirty="0"/>
            </a:br>
            <a:r>
              <a:rPr lang="en-US" dirty="0"/>
              <a:t>RULES 3-4-3a, 4-3-1 EXCEPTION (NEW)</a:t>
            </a:r>
          </a:p>
        </p:txBody>
      </p:sp>
      <p:sp>
        <p:nvSpPr>
          <p:cNvPr id="4" name="Content Placeholder 2">
            <a:extLst>
              <a:ext uri="{FF2B5EF4-FFF2-40B4-BE49-F238E27FC236}">
                <a16:creationId xmlns:a16="http://schemas.microsoft.com/office/drawing/2014/main" id="{37664B95-70F4-A4A2-F518-BFFA37050039}"/>
              </a:ext>
            </a:extLst>
          </p:cNvPr>
          <p:cNvSpPr>
            <a:spLocks noGrp="1"/>
          </p:cNvSpPr>
          <p:nvPr>
            <p:ph idx="1"/>
          </p:nvPr>
        </p:nvSpPr>
        <p:spPr>
          <a:xfrm>
            <a:off x="5473237" y="1690689"/>
            <a:ext cx="6452599" cy="4182210"/>
          </a:xfrm>
        </p:spPr>
        <p:txBody>
          <a:bodyPr>
            <a:normAutofit/>
          </a:bodyPr>
          <a:lstStyle/>
          <a:p>
            <a:pPr marL="0" indent="0">
              <a:buNone/>
            </a:pPr>
            <a:r>
              <a:rPr lang="en-US" dirty="0">
                <a:solidFill>
                  <a:schemeClr val="tx1"/>
                </a:solidFill>
              </a:rPr>
              <a:t>When a backward fumble in the field of play goes out of bounds between the goal lines, the ball shall be spotted where it is ruled out of bounds and the game clock is started on the snap.</a:t>
            </a:r>
          </a:p>
          <a:p>
            <a:pPr marL="0" indent="0">
              <a:buNone/>
            </a:pPr>
            <a:endParaRPr lang="en-US" dirty="0">
              <a:solidFill>
                <a:schemeClr val="tx1"/>
              </a:solidFill>
            </a:endParaRPr>
          </a:p>
          <a:p>
            <a:pPr marL="0" indent="0">
              <a:buNone/>
            </a:pPr>
            <a:r>
              <a:rPr lang="en-US" dirty="0">
                <a:solidFill>
                  <a:schemeClr val="tx1"/>
                </a:solidFill>
              </a:rPr>
              <a:t>The play clock is a 40-second clock.</a:t>
            </a:r>
          </a:p>
          <a:p>
            <a:pPr marL="0" indent="0">
              <a:buNone/>
            </a:pPr>
            <a:endParaRPr lang="en-US" dirty="0">
              <a:solidFill>
                <a:schemeClr val="tx1"/>
              </a:solidFill>
            </a:endParaRPr>
          </a:p>
          <a:p>
            <a:pPr marL="0" indent="0">
              <a:buNone/>
            </a:pPr>
            <a:endParaRPr lang="en-US" dirty="0"/>
          </a:p>
        </p:txBody>
      </p:sp>
      <p:pic>
        <p:nvPicPr>
          <p:cNvPr id="6" name="Picture 5" descr="A football field with a football play line&#10;&#10;AI-generated content may be incorrect.">
            <a:extLst>
              <a:ext uri="{FF2B5EF4-FFF2-40B4-BE49-F238E27FC236}">
                <a16:creationId xmlns:a16="http://schemas.microsoft.com/office/drawing/2014/main" id="{6B0527C3-9F5D-5929-99C0-9A5ECE148ACF}"/>
              </a:ext>
            </a:extLst>
          </p:cNvPr>
          <p:cNvPicPr>
            <a:picLocks noChangeAspect="1"/>
          </p:cNvPicPr>
          <p:nvPr/>
        </p:nvPicPr>
        <p:blipFill>
          <a:blip r:embed="rId3"/>
          <a:stretch>
            <a:fillRect/>
          </a:stretch>
        </p:blipFill>
        <p:spPr>
          <a:xfrm>
            <a:off x="905256" y="1627632"/>
            <a:ext cx="4413504" cy="4347136"/>
          </a:xfrm>
          <a:prstGeom prst="rect">
            <a:avLst/>
          </a:prstGeom>
        </p:spPr>
      </p:pic>
    </p:spTree>
    <p:extLst>
      <p:ext uri="{BB962C8B-B14F-4D97-AF65-F5344CB8AC3E}">
        <p14:creationId xmlns:p14="http://schemas.microsoft.com/office/powerpoint/2010/main" val="2694908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1E9D-E890-8916-22F8-5228F2CD3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B2442-3743-E48A-9FA7-92E804CB7A10}"/>
              </a:ext>
            </a:extLst>
          </p:cNvPr>
          <p:cNvSpPr>
            <a:spLocks noGrp="1"/>
          </p:cNvSpPr>
          <p:nvPr>
            <p:ph type="title"/>
          </p:nvPr>
        </p:nvSpPr>
        <p:spPr/>
        <p:txBody>
          <a:bodyPr>
            <a:normAutofit fontScale="90000"/>
          </a:bodyPr>
          <a:lstStyle/>
          <a:p>
            <a:r>
              <a:rPr lang="en-US" dirty="0"/>
              <a:t>FORWARD FUMBLE</a:t>
            </a:r>
            <a:br>
              <a:rPr lang="en-US" dirty="0"/>
            </a:br>
            <a:r>
              <a:rPr lang="en-US" dirty="0"/>
              <a:t>RULES 3-4-3a, 4-3-1 EXCEPTION (NEW)</a:t>
            </a:r>
          </a:p>
        </p:txBody>
      </p:sp>
      <p:sp>
        <p:nvSpPr>
          <p:cNvPr id="4" name="Content Placeholder 2">
            <a:extLst>
              <a:ext uri="{FF2B5EF4-FFF2-40B4-BE49-F238E27FC236}">
                <a16:creationId xmlns:a16="http://schemas.microsoft.com/office/drawing/2014/main" id="{003622FC-1DA3-D784-D641-9F14E014AEC4}"/>
              </a:ext>
            </a:extLst>
          </p:cNvPr>
          <p:cNvSpPr>
            <a:spLocks noGrp="1"/>
          </p:cNvSpPr>
          <p:nvPr>
            <p:ph idx="1"/>
          </p:nvPr>
        </p:nvSpPr>
        <p:spPr>
          <a:xfrm>
            <a:off x="7414259" y="2036189"/>
            <a:ext cx="4655821" cy="3440783"/>
          </a:xfrm>
        </p:spPr>
        <p:txBody>
          <a:bodyPr>
            <a:normAutofit/>
          </a:bodyPr>
          <a:lstStyle/>
          <a:p>
            <a:pPr marL="0" indent="0">
              <a:buNone/>
            </a:pPr>
            <a:r>
              <a:rPr lang="en-US" dirty="0">
                <a:solidFill>
                  <a:schemeClr val="tx1"/>
                </a:solidFill>
              </a:rPr>
              <a:t>A muff going forward does NOT qualify for the EXCEPTION and would be placed at the out of bounds spot and the clock started on the snap. </a:t>
            </a:r>
          </a:p>
          <a:p>
            <a:pPr marL="0" indent="0">
              <a:buNone/>
            </a:pPr>
            <a:endParaRPr lang="en-US" dirty="0"/>
          </a:p>
        </p:txBody>
      </p:sp>
      <p:pic>
        <p:nvPicPr>
          <p:cNvPr id="6" name="Picture 5" descr="A football field with a strategy&#10;&#10;AI-generated content may be incorrect.">
            <a:extLst>
              <a:ext uri="{FF2B5EF4-FFF2-40B4-BE49-F238E27FC236}">
                <a16:creationId xmlns:a16="http://schemas.microsoft.com/office/drawing/2014/main" id="{20F98FAC-A3B0-31BB-8131-4B60D2B30127}"/>
              </a:ext>
            </a:extLst>
          </p:cNvPr>
          <p:cNvPicPr>
            <a:picLocks noChangeAspect="1"/>
          </p:cNvPicPr>
          <p:nvPr/>
        </p:nvPicPr>
        <p:blipFill>
          <a:blip r:embed="rId3"/>
          <a:stretch>
            <a:fillRect/>
          </a:stretch>
        </p:blipFill>
        <p:spPr>
          <a:xfrm>
            <a:off x="838200" y="1944624"/>
            <a:ext cx="6419088" cy="3639312"/>
          </a:xfrm>
          <a:prstGeom prst="rect">
            <a:avLst/>
          </a:prstGeom>
        </p:spPr>
      </p:pic>
    </p:spTree>
    <p:extLst>
      <p:ext uri="{BB962C8B-B14F-4D97-AF65-F5344CB8AC3E}">
        <p14:creationId xmlns:p14="http://schemas.microsoft.com/office/powerpoint/2010/main" val="94455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BFD5-9256-BAA8-E37C-5447DA835C98}"/>
              </a:ext>
            </a:extLst>
          </p:cNvPr>
          <p:cNvSpPr>
            <a:spLocks noGrp="1"/>
          </p:cNvSpPr>
          <p:nvPr>
            <p:ph type="title"/>
          </p:nvPr>
        </p:nvSpPr>
        <p:spPr/>
        <p:txBody>
          <a:bodyPr>
            <a:normAutofit/>
          </a:bodyPr>
          <a:lstStyle/>
          <a:p>
            <a:r>
              <a:rPr lang="en-US" dirty="0"/>
              <a:t>FORWARD FUMBLE</a:t>
            </a:r>
            <a:br>
              <a:rPr lang="en-US" dirty="0"/>
            </a:br>
            <a:r>
              <a:rPr lang="en-US" sz="3100" dirty="0"/>
              <a:t>RULES 4-3-1 EXCEPTION (NEW), 8-5-2a EXCEPTION</a:t>
            </a:r>
            <a:endParaRPr lang="en-US" dirty="0"/>
          </a:p>
        </p:txBody>
      </p:sp>
      <p:sp>
        <p:nvSpPr>
          <p:cNvPr id="4" name="Content Placeholder 2">
            <a:extLst>
              <a:ext uri="{FF2B5EF4-FFF2-40B4-BE49-F238E27FC236}">
                <a16:creationId xmlns:a16="http://schemas.microsoft.com/office/drawing/2014/main" id="{19596A46-C61F-5D5A-C91E-86418D970087}"/>
              </a:ext>
            </a:extLst>
          </p:cNvPr>
          <p:cNvSpPr>
            <a:spLocks noGrp="1"/>
          </p:cNvSpPr>
          <p:nvPr>
            <p:ph idx="1"/>
          </p:nvPr>
        </p:nvSpPr>
        <p:spPr>
          <a:xfrm>
            <a:off x="5684520" y="1802921"/>
            <a:ext cx="6318590" cy="4145355"/>
          </a:xfrm>
        </p:spPr>
        <p:txBody>
          <a:bodyPr>
            <a:normAutofit/>
          </a:bodyPr>
          <a:lstStyle/>
          <a:p>
            <a:pPr marL="0" indent="0">
              <a:buNone/>
            </a:pPr>
            <a:r>
              <a:rPr lang="en-US" dirty="0">
                <a:solidFill>
                  <a:schemeClr val="tx1"/>
                </a:solidFill>
              </a:rPr>
              <a:t>When a forward fumble by team A from team A’s end zone goes out of bounds between the goal lines, the end of the run is in the end zone and the result of the play depends on who caused the ball to be in the end zone. If the momentum exception applies, the forward fumble exception would not apply and a safety would not be awarded.</a:t>
            </a:r>
          </a:p>
          <a:p>
            <a:pPr marL="0" indent="0">
              <a:buNone/>
            </a:pPr>
            <a:endParaRPr lang="en-US" dirty="0"/>
          </a:p>
        </p:txBody>
      </p:sp>
      <p:pic>
        <p:nvPicPr>
          <p:cNvPr id="6" name="Picture 5" descr="A football field with a football play&#10;&#10;AI-generated content may be incorrect.">
            <a:extLst>
              <a:ext uri="{FF2B5EF4-FFF2-40B4-BE49-F238E27FC236}">
                <a16:creationId xmlns:a16="http://schemas.microsoft.com/office/drawing/2014/main" id="{87F4EA06-10B6-75CE-9F7E-7E1532A249D2}"/>
              </a:ext>
            </a:extLst>
          </p:cNvPr>
          <p:cNvPicPr>
            <a:picLocks noChangeAspect="1"/>
          </p:cNvPicPr>
          <p:nvPr/>
        </p:nvPicPr>
        <p:blipFill>
          <a:blip r:embed="rId3"/>
          <a:stretch>
            <a:fillRect/>
          </a:stretch>
        </p:blipFill>
        <p:spPr>
          <a:xfrm>
            <a:off x="838200" y="1736408"/>
            <a:ext cx="4738351" cy="4211868"/>
          </a:xfrm>
          <a:prstGeom prst="rect">
            <a:avLst/>
          </a:prstGeom>
        </p:spPr>
      </p:pic>
    </p:spTree>
    <p:extLst>
      <p:ext uri="{BB962C8B-B14F-4D97-AF65-F5344CB8AC3E}">
        <p14:creationId xmlns:p14="http://schemas.microsoft.com/office/powerpoint/2010/main" val="2419939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06D4A-44D9-A22C-A6E5-957ABF66652D}"/>
              </a:ext>
            </a:extLst>
          </p:cNvPr>
          <p:cNvSpPr>
            <a:spLocks noGrp="1"/>
          </p:cNvSpPr>
          <p:nvPr>
            <p:ph type="title"/>
          </p:nvPr>
        </p:nvSpPr>
        <p:spPr/>
        <p:txBody>
          <a:bodyPr>
            <a:normAutofit/>
          </a:bodyPr>
          <a:lstStyle/>
          <a:p>
            <a:r>
              <a:rPr lang="en-US" dirty="0"/>
              <a:t>FORWARD FUMBLE</a:t>
            </a:r>
            <a:br>
              <a:rPr lang="en-US" dirty="0"/>
            </a:br>
            <a:r>
              <a:rPr lang="en-US" sz="3100" dirty="0"/>
              <a:t>RULES 4-3-1 EXCEPTION (NEW), 8-5-2a EXCEPTION</a:t>
            </a:r>
            <a:endParaRPr lang="en-US" dirty="0"/>
          </a:p>
        </p:txBody>
      </p:sp>
      <p:sp>
        <p:nvSpPr>
          <p:cNvPr id="4" name="Content Placeholder 2">
            <a:extLst>
              <a:ext uri="{FF2B5EF4-FFF2-40B4-BE49-F238E27FC236}">
                <a16:creationId xmlns:a16="http://schemas.microsoft.com/office/drawing/2014/main" id="{79BDA11C-DC4A-2C9F-88A4-8FF4EF76611A}"/>
              </a:ext>
            </a:extLst>
          </p:cNvPr>
          <p:cNvSpPr>
            <a:spLocks noGrp="1"/>
          </p:cNvSpPr>
          <p:nvPr>
            <p:ph idx="1"/>
          </p:nvPr>
        </p:nvSpPr>
        <p:spPr>
          <a:xfrm>
            <a:off x="5913120" y="1759268"/>
            <a:ext cx="6089990" cy="4291012"/>
          </a:xfrm>
        </p:spPr>
        <p:txBody>
          <a:bodyPr>
            <a:normAutofit fontScale="92500"/>
          </a:bodyPr>
          <a:lstStyle/>
          <a:p>
            <a:pPr marL="0" indent="0">
              <a:buNone/>
            </a:pPr>
            <a:r>
              <a:rPr lang="en-US" dirty="0">
                <a:solidFill>
                  <a:schemeClr val="tx1"/>
                </a:solidFill>
              </a:rPr>
              <a:t>When a forward fumble by team B from team B’s end zone goes out of bounds between the goal lines following a change of possession, the end of the related run is where possession was lost by B and the result of the play </a:t>
            </a:r>
            <a:r>
              <a:rPr lang="en-US" u="sng" dirty="0">
                <a:solidFill>
                  <a:schemeClr val="tx1"/>
                </a:solidFill>
              </a:rPr>
              <a:t>depends on who caused the ball to be in the end zone</a:t>
            </a:r>
            <a:r>
              <a:rPr lang="en-US" dirty="0">
                <a:solidFill>
                  <a:schemeClr val="tx1"/>
                </a:solidFill>
              </a:rPr>
              <a:t>. </a:t>
            </a:r>
          </a:p>
          <a:p>
            <a:pPr marL="0" indent="0">
              <a:buNone/>
            </a:pPr>
            <a:endParaRPr lang="en-US" dirty="0">
              <a:solidFill>
                <a:schemeClr val="tx1"/>
              </a:solidFill>
            </a:endParaRPr>
          </a:p>
          <a:p>
            <a:pPr marL="0" indent="0">
              <a:buNone/>
            </a:pPr>
            <a:r>
              <a:rPr lang="en-US" dirty="0">
                <a:solidFill>
                  <a:schemeClr val="tx1"/>
                </a:solidFill>
              </a:rPr>
              <a:t>If the momentum exception applies, the forward fumble exception would not apply and a safety would not be awarded. </a:t>
            </a:r>
          </a:p>
          <a:p>
            <a:pPr marL="0" indent="0">
              <a:buNone/>
            </a:pPr>
            <a:endParaRPr lang="en-US" dirty="0"/>
          </a:p>
        </p:txBody>
      </p:sp>
      <p:pic>
        <p:nvPicPr>
          <p:cNvPr id="6" name="Picture 5" descr="A football field with a football play&#10;&#10;AI-generated content may be incorrect.">
            <a:extLst>
              <a:ext uri="{FF2B5EF4-FFF2-40B4-BE49-F238E27FC236}">
                <a16:creationId xmlns:a16="http://schemas.microsoft.com/office/drawing/2014/main" id="{7CD2C363-7E8E-9298-AFD0-AFDCE981A63A}"/>
              </a:ext>
            </a:extLst>
          </p:cNvPr>
          <p:cNvPicPr>
            <a:picLocks noChangeAspect="1"/>
          </p:cNvPicPr>
          <p:nvPr/>
        </p:nvPicPr>
        <p:blipFill>
          <a:blip r:embed="rId3"/>
          <a:stretch>
            <a:fillRect/>
          </a:stretch>
        </p:blipFill>
        <p:spPr>
          <a:xfrm>
            <a:off x="915924" y="1759268"/>
            <a:ext cx="4796797" cy="4291012"/>
          </a:xfrm>
          <a:prstGeom prst="rect">
            <a:avLst/>
          </a:prstGeom>
        </p:spPr>
      </p:pic>
    </p:spTree>
    <p:extLst>
      <p:ext uri="{BB962C8B-B14F-4D97-AF65-F5344CB8AC3E}">
        <p14:creationId xmlns:p14="http://schemas.microsoft.com/office/powerpoint/2010/main" val="251473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333BA-A8BF-320F-1CA3-6CAF7F00A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D4598-D89D-3B62-16B6-0AF4F3265CF6}"/>
              </a:ext>
            </a:extLst>
          </p:cNvPr>
          <p:cNvSpPr>
            <a:spLocks noGrp="1"/>
          </p:cNvSpPr>
          <p:nvPr>
            <p:ph type="title"/>
          </p:nvPr>
        </p:nvSpPr>
        <p:spPr/>
        <p:txBody>
          <a:bodyPr/>
          <a:lstStyle/>
          <a:p>
            <a:r>
              <a:rPr lang="en-US" dirty="0"/>
              <a:t>FORWARD FUMBLE</a:t>
            </a:r>
          </a:p>
        </p:txBody>
      </p:sp>
      <p:sp>
        <p:nvSpPr>
          <p:cNvPr id="3" name="Content Placeholder 2">
            <a:extLst>
              <a:ext uri="{FF2B5EF4-FFF2-40B4-BE49-F238E27FC236}">
                <a16:creationId xmlns:a16="http://schemas.microsoft.com/office/drawing/2014/main" id="{5BDBCF8A-3445-6CDD-AE8C-D74B85492DC0}"/>
              </a:ext>
            </a:extLst>
          </p:cNvPr>
          <p:cNvSpPr>
            <a:spLocks noGrp="1"/>
          </p:cNvSpPr>
          <p:nvPr>
            <p:ph idx="1"/>
          </p:nvPr>
        </p:nvSpPr>
        <p:spPr>
          <a:xfrm>
            <a:off x="235670" y="1517716"/>
            <a:ext cx="11613823" cy="4496586"/>
          </a:xfrm>
        </p:spPr>
        <p:txBody>
          <a:bodyPr>
            <a:normAutofit fontScale="85000" lnSpcReduction="10000"/>
          </a:bodyPr>
          <a:lstStyle/>
          <a:p>
            <a:pPr marL="0" lvl="0" indent="0" algn="just">
              <a:buNone/>
            </a:pPr>
            <a:r>
              <a:rPr lang="en-US" sz="2800" b="1" dirty="0">
                <a:solidFill>
                  <a:srgbClr val="00205B"/>
                </a:solidFill>
              </a:rPr>
              <a:t>1) Did the runner fumble the ball? (Yes - Bean Bag at Spot of the Fumble)</a:t>
            </a:r>
          </a:p>
          <a:p>
            <a:pPr marL="514350" lvl="0" indent="-514350" algn="just">
              <a:buAutoNum type="arabicParenR"/>
            </a:pPr>
            <a:endParaRPr lang="en-US" sz="2800" b="1" dirty="0">
              <a:solidFill>
                <a:srgbClr val="00205B"/>
              </a:solidFill>
            </a:endParaRPr>
          </a:p>
          <a:p>
            <a:pPr marL="0" lvl="0" indent="0" algn="just">
              <a:buNone/>
            </a:pPr>
            <a:r>
              <a:rPr lang="en-US" sz="2800" b="1" dirty="0">
                <a:solidFill>
                  <a:srgbClr val="00205B"/>
                </a:solidFill>
              </a:rPr>
              <a:t>2) Did the ball go out bounds between the goal lines before possession was regained?</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3) Is the spot of #2 closer to the opponent's goal line than the spot of #1?</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If the answer to all three is "yes", then you return the ball to the spot of the fumble. If any are "no", then don't do anything new and treat it like you did last year. </a:t>
            </a:r>
          </a:p>
          <a:p>
            <a:pPr marL="0" lvl="0" indent="0" algn="just">
              <a:buNone/>
            </a:pPr>
            <a:endParaRPr lang="en-US" sz="2800" b="1" u="sng" dirty="0">
              <a:solidFill>
                <a:srgbClr val="00205B"/>
              </a:solidFill>
            </a:endParaRPr>
          </a:p>
          <a:p>
            <a:pPr marL="0" lvl="0" indent="0" algn="just">
              <a:buNone/>
            </a:pPr>
            <a:r>
              <a:rPr lang="en-US" sz="2800" b="1" u="sng" dirty="0">
                <a:solidFill>
                  <a:srgbClr val="00205B"/>
                </a:solidFill>
              </a:rPr>
              <a:t>How the ball gets from the spot of the fumble to the spot where it goes out of bounds is irrelevant</a:t>
            </a:r>
            <a:r>
              <a:rPr lang="en-US" sz="2800" b="1" dirty="0">
                <a:solidFill>
                  <a:srgbClr val="00205B"/>
                </a:solidFill>
              </a:rPr>
              <a:t>.</a:t>
            </a:r>
            <a:endParaRPr lang="en-US" sz="2800" dirty="0">
              <a:solidFill>
                <a:srgbClr val="00205B"/>
              </a:solidFill>
            </a:endParaRPr>
          </a:p>
        </p:txBody>
      </p:sp>
    </p:spTree>
    <p:extLst>
      <p:ext uri="{BB962C8B-B14F-4D97-AF65-F5344CB8AC3E}">
        <p14:creationId xmlns:p14="http://schemas.microsoft.com/office/powerpoint/2010/main" val="3611490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EA21-C3AC-6B6C-B5C0-2B27A6972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BDD91-8483-C88B-058A-4920C0E88AA4}"/>
              </a:ext>
            </a:extLst>
          </p:cNvPr>
          <p:cNvSpPr>
            <a:spLocks noGrp="1"/>
          </p:cNvSpPr>
          <p:nvPr>
            <p:ph type="title"/>
          </p:nvPr>
        </p:nvSpPr>
        <p:spPr/>
        <p:txBody>
          <a:bodyPr/>
          <a:lstStyle/>
          <a:p>
            <a:r>
              <a:rPr lang="en-US" dirty="0"/>
              <a:t>CASE PLAY</a:t>
            </a:r>
          </a:p>
        </p:txBody>
      </p:sp>
      <p:sp>
        <p:nvSpPr>
          <p:cNvPr id="3" name="Content Placeholder 2">
            <a:extLst>
              <a:ext uri="{FF2B5EF4-FFF2-40B4-BE49-F238E27FC236}">
                <a16:creationId xmlns:a16="http://schemas.microsoft.com/office/drawing/2014/main" id="{2EE38232-B03B-9259-C3D9-E833BBF669EB}"/>
              </a:ext>
            </a:extLst>
          </p:cNvPr>
          <p:cNvSpPr>
            <a:spLocks noGrp="1"/>
          </p:cNvSpPr>
          <p:nvPr>
            <p:ph idx="1"/>
          </p:nvPr>
        </p:nvSpPr>
        <p:spPr>
          <a:xfrm>
            <a:off x="586032" y="1517716"/>
            <a:ext cx="11019935" cy="4496586"/>
          </a:xfrm>
        </p:spPr>
        <p:txBody>
          <a:bodyPr>
            <a:normAutofit fontScale="85000" lnSpcReduction="20000"/>
          </a:bodyPr>
          <a:lstStyle/>
          <a:p>
            <a:pPr marL="0" lvl="0" indent="0" algn="just">
              <a:buNone/>
            </a:pPr>
            <a:r>
              <a:rPr lang="en-US" sz="2800" b="1" dirty="0">
                <a:solidFill>
                  <a:srgbClr val="00205B"/>
                </a:solidFill>
              </a:rPr>
              <a:t>A's ball 1</a:t>
            </a:r>
            <a:r>
              <a:rPr lang="en-US" sz="2800" b="1" baseline="30000" dirty="0">
                <a:solidFill>
                  <a:srgbClr val="00205B"/>
                </a:solidFill>
              </a:rPr>
              <a:t>st</a:t>
            </a:r>
            <a:r>
              <a:rPr lang="en-US" sz="2800" b="1" dirty="0">
                <a:solidFill>
                  <a:srgbClr val="00205B"/>
                </a:solidFill>
              </a:rPr>
              <a:t> and 10 at the A 30-yardline.</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A11 runs to the left outside the hash mark and fumbles the ball forward at the A 25-yard line.  In an attempt to recover the ball, B56 muffs the ball at the A 28-yard line.  The ball goes OOB at:</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1. A’s 35-yard line. </a:t>
            </a:r>
          </a:p>
          <a:p>
            <a:pPr marL="0" lvl="0" indent="0" algn="just">
              <a:buNone/>
            </a:pPr>
            <a:r>
              <a:rPr lang="en-US" sz="2800" b="1" dirty="0">
                <a:solidFill>
                  <a:srgbClr val="00205B"/>
                </a:solidFill>
              </a:rPr>
              <a:t>Stop the game clock when the ball goes OOB. 40-second play clock. The ball goes back to the A 25-yard line on the left hash. Start the game clock with a silent wind.</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2. A’s 20-yard line. </a:t>
            </a:r>
          </a:p>
          <a:p>
            <a:pPr marL="0" lvl="0" indent="0" algn="just">
              <a:buNone/>
            </a:pPr>
            <a:r>
              <a:rPr lang="en-US" sz="2800" b="1" dirty="0">
                <a:solidFill>
                  <a:srgbClr val="00205B"/>
                </a:solidFill>
              </a:rPr>
              <a:t>Stop the game clock when the ball goes OOB. 40-second play clock. The ball is spotted at the A 20-yard line on the left hash. Game clock will start on the snap.</a:t>
            </a:r>
            <a:endParaRPr lang="en-US" sz="2800" dirty="0">
              <a:solidFill>
                <a:srgbClr val="00205B"/>
              </a:solidFill>
            </a:endParaRPr>
          </a:p>
        </p:txBody>
      </p:sp>
    </p:spTree>
    <p:extLst>
      <p:ext uri="{BB962C8B-B14F-4D97-AF65-F5344CB8AC3E}">
        <p14:creationId xmlns:p14="http://schemas.microsoft.com/office/powerpoint/2010/main" val="2616118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CE5B2-0DEF-A676-D701-A93C6E57F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07E0D-0F90-11A6-3933-B2EDBA02BC29}"/>
              </a:ext>
            </a:extLst>
          </p:cNvPr>
          <p:cNvSpPr>
            <a:spLocks noGrp="1"/>
          </p:cNvSpPr>
          <p:nvPr>
            <p:ph type="title"/>
          </p:nvPr>
        </p:nvSpPr>
        <p:spPr/>
        <p:txBody>
          <a:bodyPr/>
          <a:lstStyle/>
          <a:p>
            <a:r>
              <a:rPr lang="en-US" dirty="0"/>
              <a:t>CASE PLAY </a:t>
            </a:r>
          </a:p>
        </p:txBody>
      </p:sp>
      <p:sp>
        <p:nvSpPr>
          <p:cNvPr id="3" name="Content Placeholder 2">
            <a:extLst>
              <a:ext uri="{FF2B5EF4-FFF2-40B4-BE49-F238E27FC236}">
                <a16:creationId xmlns:a16="http://schemas.microsoft.com/office/drawing/2014/main" id="{344E0C70-135C-0CB3-80E6-06F5729244F9}"/>
              </a:ext>
            </a:extLst>
          </p:cNvPr>
          <p:cNvSpPr>
            <a:spLocks noGrp="1"/>
          </p:cNvSpPr>
          <p:nvPr>
            <p:ph idx="1"/>
          </p:nvPr>
        </p:nvSpPr>
        <p:spPr>
          <a:xfrm>
            <a:off x="586032" y="1517716"/>
            <a:ext cx="11019935" cy="4496586"/>
          </a:xfrm>
        </p:spPr>
        <p:txBody>
          <a:bodyPr>
            <a:normAutofit fontScale="92500" lnSpcReduction="20000"/>
          </a:bodyPr>
          <a:lstStyle/>
          <a:p>
            <a:pPr marL="0" lvl="0" indent="0" algn="just">
              <a:buNone/>
            </a:pPr>
            <a:r>
              <a:rPr lang="en-US" sz="2800" b="1" dirty="0">
                <a:solidFill>
                  <a:srgbClr val="00205B"/>
                </a:solidFill>
              </a:rPr>
              <a:t>K's ball 4</a:t>
            </a:r>
            <a:r>
              <a:rPr lang="en-US" sz="2800" b="1" baseline="30000" dirty="0">
                <a:solidFill>
                  <a:srgbClr val="00205B"/>
                </a:solidFill>
              </a:rPr>
              <a:t>th</a:t>
            </a:r>
            <a:r>
              <a:rPr lang="en-US" sz="2800" b="1" dirty="0">
                <a:solidFill>
                  <a:srgbClr val="00205B"/>
                </a:solidFill>
              </a:rPr>
              <a:t> and 10 at the K 30-yardline.</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K11 is the punter in scrimmage kick formation.  K11 possesses the snap and then drops the ball at the K 21-yard line. While the ball is on the ground, K11 illegally kicks the loose ball at the K 25-yard line.  The ball goes OOB at the R 45-yard line. </a:t>
            </a:r>
          </a:p>
          <a:p>
            <a:pPr marL="0" lvl="0" indent="0" algn="just">
              <a:buNone/>
            </a:pPr>
            <a:endParaRPr lang="en-US" sz="2800" b="1" dirty="0">
              <a:solidFill>
                <a:srgbClr val="00205B"/>
              </a:solidFill>
            </a:endParaRPr>
          </a:p>
          <a:p>
            <a:pPr marL="0" lvl="0" indent="0" algn="just">
              <a:buNone/>
            </a:pPr>
            <a:r>
              <a:rPr lang="en-US" sz="2800" b="1" dirty="0">
                <a:solidFill>
                  <a:srgbClr val="00205B"/>
                </a:solidFill>
              </a:rPr>
              <a:t>Stop the game clock when the ball goes OOB. R </a:t>
            </a:r>
            <a:r>
              <a:rPr lang="en-US" b="1" dirty="0">
                <a:solidFill>
                  <a:srgbClr val="00205B"/>
                </a:solidFill>
              </a:rPr>
              <a:t>declines the penalty. </a:t>
            </a:r>
            <a:r>
              <a:rPr lang="en-US" sz="2800" b="1" dirty="0">
                <a:solidFill>
                  <a:srgbClr val="00205B"/>
                </a:solidFill>
              </a:rPr>
              <a:t>The ball goes back to the K 21-yard line</a:t>
            </a:r>
            <a:r>
              <a:rPr lang="en-US" b="1" dirty="0">
                <a:solidFill>
                  <a:srgbClr val="00205B"/>
                </a:solidFill>
              </a:rPr>
              <a:t>.</a:t>
            </a:r>
            <a:endParaRPr lang="en-US" sz="2800" b="1" dirty="0">
              <a:solidFill>
                <a:srgbClr val="00205B"/>
              </a:solidFill>
            </a:endParaRPr>
          </a:p>
          <a:p>
            <a:pPr marL="0" lvl="0" indent="0" algn="just">
              <a:buNone/>
            </a:pPr>
            <a:endParaRPr lang="en-US" b="1" dirty="0">
              <a:solidFill>
                <a:srgbClr val="00205B"/>
              </a:solidFill>
            </a:endParaRPr>
          </a:p>
          <a:p>
            <a:pPr marL="0" lvl="0" indent="0" algn="just">
              <a:buNone/>
            </a:pPr>
            <a:r>
              <a:rPr lang="en-US" b="1" dirty="0">
                <a:solidFill>
                  <a:srgbClr val="00205B"/>
                </a:solidFill>
              </a:rPr>
              <a:t>1</a:t>
            </a:r>
            <a:r>
              <a:rPr lang="en-US" b="1" baseline="30000" dirty="0">
                <a:solidFill>
                  <a:srgbClr val="00205B"/>
                </a:solidFill>
              </a:rPr>
              <a:t>st</a:t>
            </a:r>
            <a:r>
              <a:rPr lang="en-US" b="1" dirty="0">
                <a:solidFill>
                  <a:srgbClr val="00205B"/>
                </a:solidFill>
              </a:rPr>
              <a:t> and 10 for R at the K 21-yard line.  25-second play clock. Game clock starts on the snap.</a:t>
            </a:r>
          </a:p>
        </p:txBody>
      </p:sp>
    </p:spTree>
    <p:extLst>
      <p:ext uri="{BB962C8B-B14F-4D97-AF65-F5344CB8AC3E}">
        <p14:creationId xmlns:p14="http://schemas.microsoft.com/office/powerpoint/2010/main" val="1118516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4219-6C62-D92B-C8BD-BA1947824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4B72-2C3F-377C-A0B4-E938686A1B8A}"/>
              </a:ext>
            </a:extLst>
          </p:cNvPr>
          <p:cNvSpPr>
            <a:spLocks noGrp="1"/>
          </p:cNvSpPr>
          <p:nvPr>
            <p:ph type="title"/>
          </p:nvPr>
        </p:nvSpPr>
        <p:spPr>
          <a:xfrm>
            <a:off x="1139858" y="2766218"/>
            <a:ext cx="8491151" cy="1325563"/>
          </a:xfrm>
        </p:spPr>
        <p:txBody>
          <a:bodyPr/>
          <a:lstStyle/>
          <a:p>
            <a:r>
              <a:rPr lang="en-US" cap="all" dirty="0"/>
              <a:t>Illegal Participation Penalty</a:t>
            </a:r>
          </a:p>
        </p:txBody>
      </p:sp>
    </p:spTree>
    <p:extLst>
      <p:ext uri="{BB962C8B-B14F-4D97-AF65-F5344CB8AC3E}">
        <p14:creationId xmlns:p14="http://schemas.microsoft.com/office/powerpoint/2010/main" val="7547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F487A-867B-F442-7E12-BF79B2C358A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7AD7EC-6C22-D3B8-95FE-E45EB5C440C7}"/>
              </a:ext>
            </a:extLst>
          </p:cNvPr>
          <p:cNvSpPr txBox="1">
            <a:spLocks/>
          </p:cNvSpPr>
          <p:nvPr/>
        </p:nvSpPr>
        <p:spPr>
          <a:xfrm>
            <a:off x="1247775" y="313530"/>
            <a:ext cx="9696450" cy="7350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2025 Themes</a:t>
            </a:r>
            <a:endParaRPr lang="en-US" b="1" dirty="0"/>
          </a:p>
        </p:txBody>
      </p:sp>
      <p:pic>
        <p:nvPicPr>
          <p:cNvPr id="6" name="Graphic 1">
            <a:extLst>
              <a:ext uri="{FF2B5EF4-FFF2-40B4-BE49-F238E27FC236}">
                <a16:creationId xmlns:a16="http://schemas.microsoft.com/office/drawing/2014/main" id="{29F01D33-C910-78D1-1F8C-FA501D4FF5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418" y="413543"/>
            <a:ext cx="1071564" cy="763587"/>
          </a:xfrm>
          <a:prstGeom prst="rect">
            <a:avLst/>
          </a:prstGeom>
        </p:spPr>
      </p:pic>
      <p:sp>
        <p:nvSpPr>
          <p:cNvPr id="7" name="Content Placeholder 2">
            <a:extLst>
              <a:ext uri="{FF2B5EF4-FFF2-40B4-BE49-F238E27FC236}">
                <a16:creationId xmlns:a16="http://schemas.microsoft.com/office/drawing/2014/main" id="{F9CC6A90-714A-08E6-188D-89D6A649B414}"/>
              </a:ext>
            </a:extLst>
          </p:cNvPr>
          <p:cNvSpPr txBox="1">
            <a:spLocks/>
          </p:cNvSpPr>
          <p:nvPr/>
        </p:nvSpPr>
        <p:spPr>
          <a:xfrm>
            <a:off x="1900793" y="1266931"/>
            <a:ext cx="8390414" cy="47023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EXCELLENCE</a:t>
            </a: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Ø"/>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BE Prepared to do your very best every game </a:t>
            </a:r>
          </a:p>
          <a:p>
            <a:pPr marL="457200"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”Strive for Excellence not Perfection”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CONSISTENCY</a:t>
            </a:r>
          </a:p>
          <a:p>
            <a:pPr marL="685800" marR="0" lvl="1" indent="-228600" algn="l" defTabSz="914400" rtl="0" eaLnBrk="1" fontAlgn="auto" latinLnBrk="0" hangingPunct="1">
              <a:lnSpc>
                <a:spcPct val="90000"/>
              </a:lnSpc>
              <a:spcBef>
                <a:spcPts val="0"/>
              </a:spcBef>
              <a:spcAft>
                <a:spcPts val="1200"/>
              </a:spcAft>
              <a:buClrTx/>
              <a:buSzTx/>
              <a:buFont typeface="Wingdings" pitchFamily="2" charset="2"/>
              <a:buChar char="Ø"/>
              <a:tabLst/>
              <a:defRPr/>
            </a:pPr>
            <a:r>
              <a:rPr kumimoji="0" lang="en-US"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Steadfast adherence to the approved officiating mechanics from the first game thru the last game, 1</a:t>
            </a:r>
            <a:r>
              <a:rPr kumimoji="0" lang="en-US" b="0" i="0" u="none" strike="noStrike" kern="12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US"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Quarter thru the 4</a:t>
            </a:r>
            <a:r>
              <a:rPr kumimoji="0" lang="en-US" b="0" i="0" u="none" strike="noStrike" kern="12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Quarter, and from Section 1 thru Section 11</a:t>
            </a:r>
          </a:p>
          <a:p>
            <a:pPr marL="685800" marR="0" lvl="1" indent="-228600" algn="l" defTabSz="914400" rtl="0" eaLnBrk="1" fontAlgn="auto" latinLnBrk="0" hangingPunct="1">
              <a:lnSpc>
                <a:spcPct val="90000"/>
              </a:lnSpc>
              <a:spcBef>
                <a:spcPts val="0"/>
              </a:spcBef>
              <a:spcAft>
                <a:spcPts val="1200"/>
              </a:spcAft>
              <a:buClrTx/>
              <a:buSzTx/>
              <a:buFont typeface="Wingdings" pitchFamily="2" charset="2"/>
              <a:buChar char="Ø"/>
              <a:tabLst/>
              <a:defRPr/>
            </a:pPr>
            <a:endParaRPr lang="en-US"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buFont typeface="Wingdings" pitchFamily="2" charset="2"/>
              <a:buChar char="Ø"/>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HAVE FUN</a:t>
            </a:r>
          </a:p>
          <a:p>
            <a:pPr lvl="1">
              <a:spcBef>
                <a:spcPts val="0"/>
              </a:spcBef>
              <a:spcAft>
                <a:spcPts val="1200"/>
              </a:spcAft>
              <a:buFont typeface="Wingdings" pitchFamily="2" charset="2"/>
              <a:buChar char="Ø"/>
              <a:defRPr/>
            </a:pPr>
            <a:r>
              <a:rPr lang="en-US"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Enjoy the Process of Learning the Rules and Mechanics, Enjoy the On-Field Challenges, Enjoy the Teamwork</a:t>
            </a:r>
            <a:endParaRPr kumimoji="0" lang="en-US"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0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06D4A-44D9-A22C-A6E5-957ABF66652D}"/>
              </a:ext>
            </a:extLst>
          </p:cNvPr>
          <p:cNvSpPr>
            <a:spLocks noGrp="1"/>
          </p:cNvSpPr>
          <p:nvPr>
            <p:ph type="title"/>
          </p:nvPr>
        </p:nvSpPr>
        <p:spPr>
          <a:xfrm>
            <a:off x="165139" y="590756"/>
            <a:ext cx="9440882" cy="1808060"/>
          </a:xfrm>
        </p:spPr>
        <p:txBody>
          <a:bodyPr>
            <a:noAutofit/>
          </a:bodyPr>
          <a:lstStyle/>
          <a:p>
            <a:pPr algn="ctr"/>
            <a:r>
              <a:rPr lang="en-US" b="1" i="0" u="none" strike="noStrike" cap="all" dirty="0">
                <a:ea typeface="Calibri" panose="020F0502020204030204" pitchFamily="34" charset="0"/>
              </a:rPr>
              <a:t>Illegal Participation Penalty Enforcement Revised</a:t>
            </a:r>
            <a:br>
              <a:rPr lang="en-US" dirty="0">
                <a:ea typeface="Calibri" panose="020F0502020204030204" pitchFamily="34" charset="0"/>
              </a:rPr>
            </a:br>
            <a:r>
              <a:rPr lang="en-US" dirty="0">
                <a:ea typeface="Calibri" panose="020F0502020204030204" pitchFamily="34" charset="0"/>
              </a:rPr>
              <a:t>RULES 9-6 PENALTY, 10-4-4b (DELETED)</a:t>
            </a:r>
          </a:p>
        </p:txBody>
      </p:sp>
      <p:sp>
        <p:nvSpPr>
          <p:cNvPr id="4" name="Content Placeholder 2">
            <a:extLst>
              <a:ext uri="{FF2B5EF4-FFF2-40B4-BE49-F238E27FC236}">
                <a16:creationId xmlns:a16="http://schemas.microsoft.com/office/drawing/2014/main" id="{79BDA11C-DC4A-2C9F-88A4-8FF4EF76611A}"/>
              </a:ext>
            </a:extLst>
          </p:cNvPr>
          <p:cNvSpPr>
            <a:spLocks noGrp="1"/>
          </p:cNvSpPr>
          <p:nvPr>
            <p:ph idx="1"/>
          </p:nvPr>
        </p:nvSpPr>
        <p:spPr>
          <a:xfrm>
            <a:off x="463138" y="2615780"/>
            <a:ext cx="11539972" cy="3651464"/>
          </a:xfrm>
        </p:spPr>
        <p:txBody>
          <a:bodyPr>
            <a:normAutofit/>
          </a:bodyPr>
          <a:lstStyle/>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Revisions to 9-6 PENALTY and the elimination of 10-4-4b have clarified and standardized penalty enforcement, specifically with regards to illegal participation fouls.</a:t>
            </a:r>
          </a:p>
          <a:p>
            <a:pPr marL="0" indent="0" algn="l">
              <a:buNone/>
            </a:pPr>
            <a:endParaRPr lang="en-US" sz="800" b="0" i="0" u="none" strike="noStrike" baseline="0" dirty="0">
              <a:solidFill>
                <a:schemeClr val="tx1"/>
              </a:solidFill>
              <a:ea typeface="Calibri" panose="020F0502020204030204" pitchFamily="34" charset="0"/>
            </a:endParaRPr>
          </a:p>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The penalty for all illegal participation fouls has been standardized as “15 yards, live ball, basic spot” enforcement.</a:t>
            </a:r>
          </a:p>
          <a:p>
            <a:pPr marL="0" indent="0" algn="l">
              <a:buNone/>
            </a:pPr>
            <a:endParaRPr lang="en-US" sz="800" dirty="0">
              <a:solidFill>
                <a:schemeClr val="tx1"/>
              </a:solidFill>
              <a:ea typeface="Calibri" panose="020F0502020204030204" pitchFamily="34" charset="0"/>
            </a:endParaRPr>
          </a:p>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This rule change does not allow a team to gain an advantage by entering and participating during a play.</a:t>
            </a:r>
            <a:endParaRPr lang="en-US" dirty="0">
              <a:solidFill>
                <a:schemeClr val="tx1"/>
              </a:solidFill>
              <a:ea typeface="Calibri" panose="020F0502020204030204" pitchFamily="34" charset="0"/>
            </a:endParaRPr>
          </a:p>
        </p:txBody>
      </p:sp>
    </p:spTree>
    <p:extLst>
      <p:ext uri="{BB962C8B-B14F-4D97-AF65-F5344CB8AC3E}">
        <p14:creationId xmlns:p14="http://schemas.microsoft.com/office/powerpoint/2010/main" val="116186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8E0D-8392-4314-6C67-DCC471503133}"/>
              </a:ext>
            </a:extLst>
          </p:cNvPr>
          <p:cNvSpPr>
            <a:spLocks noGrp="1"/>
          </p:cNvSpPr>
          <p:nvPr>
            <p:ph type="title"/>
          </p:nvPr>
        </p:nvSpPr>
        <p:spPr>
          <a:xfrm>
            <a:off x="4429972" y="2373334"/>
            <a:ext cx="8200939" cy="2111332"/>
          </a:xfrm>
        </p:spPr>
        <p:txBody>
          <a:bodyPr/>
          <a:lstStyle/>
          <a:p>
            <a:pPr algn="ctr"/>
            <a:r>
              <a:rPr lang="en-US" dirty="0"/>
              <a:t>2025 FOOTBALL EQUIPMENT ITEMS</a:t>
            </a:r>
          </a:p>
        </p:txBody>
      </p:sp>
      <p:pic>
        <p:nvPicPr>
          <p:cNvPr id="3" name="Picture 2" descr="A group of people playing football&#10;&#10;AI-generated content may be incorrect.">
            <a:extLst>
              <a:ext uri="{FF2B5EF4-FFF2-40B4-BE49-F238E27FC236}">
                <a16:creationId xmlns:a16="http://schemas.microsoft.com/office/drawing/2014/main" id="{75762697-7431-1718-6189-D5079D37C860}"/>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143551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FD22A-D31E-4B60-E40F-221392565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A00C4-8568-9CA3-F784-DC125ED1F5D6}"/>
              </a:ext>
            </a:extLst>
          </p:cNvPr>
          <p:cNvSpPr>
            <a:spLocks noGrp="1"/>
          </p:cNvSpPr>
          <p:nvPr>
            <p:ph type="title"/>
          </p:nvPr>
        </p:nvSpPr>
        <p:spPr>
          <a:xfrm>
            <a:off x="1139858" y="2766218"/>
            <a:ext cx="8491151" cy="1325563"/>
          </a:xfrm>
        </p:spPr>
        <p:txBody>
          <a:bodyPr/>
          <a:lstStyle/>
          <a:p>
            <a:r>
              <a:rPr lang="en-US" dirty="0"/>
              <a:t>ILLEGAL EQUIPMENT</a:t>
            </a:r>
          </a:p>
        </p:txBody>
      </p:sp>
    </p:spTree>
    <p:extLst>
      <p:ext uri="{BB962C8B-B14F-4D97-AF65-F5344CB8AC3E}">
        <p14:creationId xmlns:p14="http://schemas.microsoft.com/office/powerpoint/2010/main" val="522459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AE92-A0B1-4C0D-73AA-2FF7CD094F02}"/>
              </a:ext>
            </a:extLst>
          </p:cNvPr>
          <p:cNvSpPr>
            <a:spLocks noGrp="1"/>
          </p:cNvSpPr>
          <p:nvPr>
            <p:ph type="title"/>
          </p:nvPr>
        </p:nvSpPr>
        <p:spPr>
          <a:xfrm>
            <a:off x="838200" y="383979"/>
            <a:ext cx="8491151" cy="1325563"/>
          </a:xfrm>
        </p:spPr>
        <p:txBody>
          <a:bodyPr/>
          <a:lstStyle/>
          <a:p>
            <a:r>
              <a:rPr lang="en-US" dirty="0"/>
              <a:t>ILLEGAL EQUIPMENT</a:t>
            </a:r>
            <a:br>
              <a:rPr lang="en-US" dirty="0"/>
            </a:br>
            <a:r>
              <a:rPr lang="en-US" dirty="0"/>
              <a:t>RULE 1-5-3</a:t>
            </a:r>
            <a:r>
              <a:rPr lang="en-US" cap="none" dirty="0"/>
              <a:t>c(3) (NEW)</a:t>
            </a:r>
            <a:endParaRPr lang="en-US" dirty="0"/>
          </a:p>
        </p:txBody>
      </p:sp>
      <p:sp>
        <p:nvSpPr>
          <p:cNvPr id="4" name="Content Placeholder 7">
            <a:extLst>
              <a:ext uri="{FF2B5EF4-FFF2-40B4-BE49-F238E27FC236}">
                <a16:creationId xmlns:a16="http://schemas.microsoft.com/office/drawing/2014/main" id="{2F85019A-CE81-9068-31DE-7E65FEE86B5F}"/>
              </a:ext>
            </a:extLst>
          </p:cNvPr>
          <p:cNvSpPr>
            <a:spLocks noGrp="1"/>
          </p:cNvSpPr>
          <p:nvPr>
            <p:ph idx="1"/>
          </p:nvPr>
        </p:nvSpPr>
        <p:spPr>
          <a:xfrm>
            <a:off x="8551571" y="2575775"/>
            <a:ext cx="3226159" cy="2550018"/>
          </a:xfrm>
        </p:spPr>
        <p:txBody>
          <a:bodyPr>
            <a:normAutofit/>
          </a:bodyPr>
          <a:lstStyle/>
          <a:p>
            <a:pPr marL="0" indent="0">
              <a:buNone/>
            </a:pPr>
            <a:r>
              <a:rPr lang="en-US" dirty="0">
                <a:solidFill>
                  <a:schemeClr val="tx1"/>
                </a:solidFill>
              </a:rPr>
              <a:t>Any video (camera) device or audio (microphone) worn by a player during the game is illegal. </a:t>
            </a:r>
          </a:p>
          <a:p>
            <a:pPr marL="0" indent="0">
              <a:buNone/>
            </a:pPr>
            <a:endParaRPr lang="en-US"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p:txBody>
      </p:sp>
      <p:pic>
        <p:nvPicPr>
          <p:cNvPr id="5" name="Picture 4" descr="A football player holding a helmet&#10;&#10;AI-generated content may be incorrect.">
            <a:extLst>
              <a:ext uri="{FF2B5EF4-FFF2-40B4-BE49-F238E27FC236}">
                <a16:creationId xmlns:a16="http://schemas.microsoft.com/office/drawing/2014/main" id="{43B45116-BD6C-516D-0C5E-EC83EB11C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64274"/>
            <a:ext cx="7573519" cy="3669470"/>
          </a:xfrm>
          <a:prstGeom prst="rect">
            <a:avLst/>
          </a:prstGeom>
        </p:spPr>
      </p:pic>
    </p:spTree>
    <p:extLst>
      <p:ext uri="{BB962C8B-B14F-4D97-AF65-F5344CB8AC3E}">
        <p14:creationId xmlns:p14="http://schemas.microsoft.com/office/powerpoint/2010/main" val="216113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ADF1-2F81-9560-35C5-D6BCDA836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FC311-DDFF-3DB6-EBB3-B4DF4155F3B0}"/>
              </a:ext>
            </a:extLst>
          </p:cNvPr>
          <p:cNvSpPr>
            <a:spLocks noGrp="1"/>
          </p:cNvSpPr>
          <p:nvPr>
            <p:ph type="title"/>
          </p:nvPr>
        </p:nvSpPr>
        <p:spPr>
          <a:xfrm>
            <a:off x="4629311" y="2766218"/>
            <a:ext cx="2933378" cy="1325563"/>
          </a:xfrm>
        </p:spPr>
        <p:txBody>
          <a:bodyPr/>
          <a:lstStyle/>
          <a:p>
            <a:r>
              <a:rPr lang="en-US" dirty="0"/>
              <a:t>UNIFORMS</a:t>
            </a:r>
          </a:p>
        </p:txBody>
      </p:sp>
    </p:spTree>
    <p:extLst>
      <p:ext uri="{BB962C8B-B14F-4D97-AF65-F5344CB8AC3E}">
        <p14:creationId xmlns:p14="http://schemas.microsoft.com/office/powerpoint/2010/main" val="4114959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8617-BACE-D81A-C1CB-28E944709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C77E4-573F-3C03-427E-DC60557D1B9D}"/>
              </a:ext>
            </a:extLst>
          </p:cNvPr>
          <p:cNvSpPr>
            <a:spLocks noGrp="1"/>
          </p:cNvSpPr>
          <p:nvPr>
            <p:ph type="title"/>
          </p:nvPr>
        </p:nvSpPr>
        <p:spPr>
          <a:xfrm>
            <a:off x="209426" y="669926"/>
            <a:ext cx="9501808" cy="817632"/>
          </a:xfrm>
        </p:spPr>
        <p:txBody>
          <a:bodyPr>
            <a:noAutofit/>
          </a:bodyPr>
          <a:lstStyle/>
          <a:p>
            <a:pPr algn="ctr"/>
            <a:r>
              <a:rPr lang="en-US" b="1" i="0" u="none" strike="noStrike" cap="all" dirty="0">
                <a:ea typeface="Calibri" panose="020F0502020204030204" pitchFamily="34" charset="0"/>
              </a:rPr>
              <a:t>REQUIRED EQUIPMENT - </a:t>
            </a:r>
            <a:r>
              <a:rPr lang="en-US" dirty="0">
                <a:ea typeface="Calibri" panose="020F0502020204030204" pitchFamily="34" charset="0"/>
              </a:rPr>
              <a:t>RULE 1-5-1b</a:t>
            </a:r>
          </a:p>
        </p:txBody>
      </p:sp>
      <p:sp>
        <p:nvSpPr>
          <p:cNvPr id="6" name="TextBox 5">
            <a:extLst>
              <a:ext uri="{FF2B5EF4-FFF2-40B4-BE49-F238E27FC236}">
                <a16:creationId xmlns:a16="http://schemas.microsoft.com/office/drawing/2014/main" id="{49E52707-7A74-AC45-A108-328F564CE0E0}"/>
              </a:ext>
            </a:extLst>
          </p:cNvPr>
          <p:cNvSpPr txBox="1"/>
          <p:nvPr/>
        </p:nvSpPr>
        <p:spPr>
          <a:xfrm>
            <a:off x="659599" y="1745643"/>
            <a:ext cx="9051635" cy="1815882"/>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5B"/>
                </a:solidFill>
                <a:effectLst/>
                <a:uLnTx/>
                <a:uFillTx/>
                <a:latin typeface="Calibri"/>
                <a:ea typeface="+mn-ea"/>
                <a:cs typeface="Arial" pitchFamily="34" charset="0"/>
              </a:rPr>
              <a:t>JERSEY</a:t>
            </a:r>
          </a:p>
          <a:p>
            <a:pPr marL="800100" lvl="1" indent="-342900" fontAlgn="base">
              <a:spcBef>
                <a:spcPct val="0"/>
              </a:spcBef>
              <a:buFont typeface="Arial" panose="020B0604020202020204" pitchFamily="34" charset="0"/>
              <a:buChar char="•"/>
              <a:defRPr/>
            </a:pPr>
            <a:r>
              <a:rPr kumimoji="0" lang="en-US" sz="2800" b="1" i="0" u="none" strike="noStrike" kern="1200" cap="none" spc="0" normalizeH="0" baseline="0" noProof="0" dirty="0">
                <a:ln>
                  <a:noFill/>
                </a:ln>
                <a:solidFill>
                  <a:srgbClr val="00205B"/>
                </a:solidFill>
                <a:effectLst/>
                <a:uLnTx/>
                <a:uFillTx/>
                <a:latin typeface="Calibri"/>
                <a:ea typeface="+mn-ea"/>
                <a:cs typeface="Arial" pitchFamily="34" charset="0"/>
              </a:rPr>
              <a:t>If a school has any question or doubt about the legality of their football uniforms, the school should apply for a waiver from Todd Nelson at NYSPHSAA.</a:t>
            </a:r>
          </a:p>
        </p:txBody>
      </p:sp>
    </p:spTree>
    <p:extLst>
      <p:ext uri="{BB962C8B-B14F-4D97-AF65-F5344CB8AC3E}">
        <p14:creationId xmlns:p14="http://schemas.microsoft.com/office/powerpoint/2010/main" val="162025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4755-F91A-2E7A-3838-3A4F30CBB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78DC8-3724-72FD-7694-3185C95E7AA5}"/>
              </a:ext>
            </a:extLst>
          </p:cNvPr>
          <p:cNvSpPr>
            <a:spLocks noGrp="1"/>
          </p:cNvSpPr>
          <p:nvPr>
            <p:ph type="title"/>
          </p:nvPr>
        </p:nvSpPr>
        <p:spPr>
          <a:xfrm>
            <a:off x="4548657" y="2766218"/>
            <a:ext cx="3094685" cy="1325563"/>
          </a:xfrm>
        </p:spPr>
        <p:txBody>
          <a:bodyPr/>
          <a:lstStyle/>
          <a:p>
            <a:r>
              <a:rPr lang="en-US" cap="all" dirty="0"/>
              <a:t>KNEE PADS</a:t>
            </a:r>
          </a:p>
        </p:txBody>
      </p:sp>
    </p:spTree>
    <p:extLst>
      <p:ext uri="{BB962C8B-B14F-4D97-AF65-F5344CB8AC3E}">
        <p14:creationId xmlns:p14="http://schemas.microsoft.com/office/powerpoint/2010/main" val="2421578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2C093-DBBB-51FD-F308-4AFAF874B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F1E8F-13EE-8468-41EA-89B60542E87B}"/>
              </a:ext>
            </a:extLst>
          </p:cNvPr>
          <p:cNvSpPr>
            <a:spLocks noGrp="1"/>
          </p:cNvSpPr>
          <p:nvPr>
            <p:ph type="title"/>
          </p:nvPr>
        </p:nvSpPr>
        <p:spPr>
          <a:xfrm>
            <a:off x="218662" y="365126"/>
            <a:ext cx="9501808" cy="817632"/>
          </a:xfrm>
        </p:spPr>
        <p:txBody>
          <a:bodyPr>
            <a:noAutofit/>
          </a:bodyPr>
          <a:lstStyle/>
          <a:p>
            <a:pPr algn="ctr"/>
            <a:r>
              <a:rPr lang="en-US" b="1" i="0" u="none" strike="noStrike" cap="all" dirty="0">
                <a:ea typeface="Calibri" panose="020F0502020204030204" pitchFamily="34" charset="0"/>
              </a:rPr>
              <a:t>REQUIRED EQUIPMENT - </a:t>
            </a:r>
            <a:r>
              <a:rPr lang="en-US" dirty="0">
                <a:ea typeface="Calibri" panose="020F0502020204030204" pitchFamily="34" charset="0"/>
              </a:rPr>
              <a:t>RULE 1-5-1e</a:t>
            </a:r>
          </a:p>
        </p:txBody>
      </p:sp>
      <p:sp>
        <p:nvSpPr>
          <p:cNvPr id="4" name="Content Placeholder 2">
            <a:extLst>
              <a:ext uri="{FF2B5EF4-FFF2-40B4-BE49-F238E27FC236}">
                <a16:creationId xmlns:a16="http://schemas.microsoft.com/office/drawing/2014/main" id="{A6D5EA20-52DC-17D5-9849-E6DCCE6B425F}"/>
              </a:ext>
            </a:extLst>
          </p:cNvPr>
          <p:cNvSpPr>
            <a:spLocks noGrp="1"/>
          </p:cNvSpPr>
          <p:nvPr>
            <p:ph idx="1"/>
          </p:nvPr>
        </p:nvSpPr>
        <p:spPr>
          <a:xfrm>
            <a:off x="235226" y="1203616"/>
            <a:ext cx="11738112" cy="5029199"/>
          </a:xfrm>
        </p:spPr>
        <p:txBody>
          <a:bodyPr>
            <a:noAutofit/>
          </a:bodyPr>
          <a:lstStyle/>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In collaboration with the NYS Football Committee and NYSPHSAA, the following is the procedure for enforcing </a:t>
            </a:r>
          </a:p>
          <a:p>
            <a:pPr marL="0" indent="0" algn="l">
              <a:lnSpc>
                <a:spcPct val="100000"/>
              </a:lnSpc>
              <a:spcBef>
                <a:spcPts val="0"/>
              </a:spcBef>
              <a:buNone/>
            </a:pPr>
            <a:r>
              <a:rPr lang="en-US" sz="2000" b="1" i="1" u="none" strike="noStrike" baseline="0" dirty="0">
                <a:solidFill>
                  <a:schemeClr val="tx1"/>
                </a:solidFill>
                <a:ea typeface="Calibri" panose="020F0502020204030204" pitchFamily="34" charset="0"/>
              </a:rPr>
              <a:t>NFHS rule 1-5-1e; Pants which completely cover the knees, ….</a:t>
            </a:r>
          </a:p>
          <a:p>
            <a:pPr marL="0" indent="0" algn="l">
              <a:lnSpc>
                <a:spcPct val="100000"/>
              </a:lnSpc>
              <a:spcBef>
                <a:spcPts val="0"/>
              </a:spcBef>
              <a:buNone/>
            </a:pPr>
            <a:endParaRPr lang="en-US" sz="2000" b="0" i="0" u="none" strike="noStrike" baseline="0" dirty="0">
              <a:solidFill>
                <a:schemeClr val="tx1"/>
              </a:solidFill>
              <a:ea typeface="Calibri" panose="020F0502020204030204" pitchFamily="34" charset="0"/>
            </a:endParaRPr>
          </a:p>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The following are effective:</a:t>
            </a:r>
          </a:p>
          <a:p>
            <a:pPr algn="l">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Short Pants – Too small to cover the Knees – (i.e., “Biker Shorts”)</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Players with pants that cannot cover the knees are not permitted to play.</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There are no warnings.</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During Pre-Game warmups if player(s) are identified as having pants that cannot be pulled down over the knees:</a:t>
            </a:r>
          </a:p>
          <a:p>
            <a:pPr lvl="2">
              <a:lnSpc>
                <a:spcPct val="100000"/>
              </a:lnSpc>
              <a:spcBef>
                <a:spcPts val="0"/>
              </a:spcBef>
              <a:buFont typeface="Wingdings" panose="05000000000000000000" pitchFamily="2" charset="2"/>
              <a:buChar char="§"/>
            </a:pPr>
            <a:r>
              <a:rPr lang="en-US" b="0" i="0" u="none" strike="noStrike" baseline="0" dirty="0">
                <a:solidFill>
                  <a:schemeClr val="tx1"/>
                </a:solidFill>
                <a:ea typeface="Calibri" panose="020F0502020204030204" pitchFamily="34" charset="0"/>
              </a:rPr>
              <a:t> Inform the Head Coach that the player(s) identified will not be permitted to play due to fact that they are not legally equipped.</a:t>
            </a:r>
          </a:p>
          <a:p>
            <a:pPr lvl="2">
              <a:lnSpc>
                <a:spcPct val="100000"/>
              </a:lnSpc>
              <a:spcBef>
                <a:spcPts val="0"/>
              </a:spcBef>
              <a:buFont typeface="Wingdings" panose="05000000000000000000" pitchFamily="2" charset="2"/>
              <a:buChar char="§"/>
            </a:pPr>
            <a:r>
              <a:rPr lang="en-US" b="0" i="0" u="none" strike="noStrike" baseline="0" dirty="0">
                <a:solidFill>
                  <a:schemeClr val="tx1"/>
                </a:solidFill>
                <a:ea typeface="Calibri" panose="020F0502020204030204" pitchFamily="34" charset="0"/>
              </a:rPr>
              <a:t> Inform the Head Coach that if the player(s) enter the field to play, the player(s) will be asked to return to the sidelines and an unsportsmanlike penalty will be assessed to the Head Coach for a player(s) wearing illegal equipment.</a:t>
            </a:r>
          </a:p>
          <a:p>
            <a:pPr lvl="2">
              <a:lnSpc>
                <a:spcPct val="100000"/>
              </a:lnSpc>
              <a:spcBef>
                <a:spcPts val="0"/>
              </a:spcBef>
              <a:buFont typeface="Wingdings" panose="05000000000000000000" pitchFamily="2" charset="2"/>
              <a:buChar char="§"/>
            </a:pPr>
            <a:r>
              <a:rPr lang="en-US" b="0" i="0" u="none" strike="noStrike" baseline="0" dirty="0">
                <a:solidFill>
                  <a:schemeClr val="tx1"/>
                </a:solidFill>
                <a:ea typeface="Calibri" panose="020F0502020204030204" pitchFamily="34" charset="0"/>
              </a:rPr>
              <a:t> Only 1 UNS will be assessed to the head coach per game, in the event that there are multiple players wearing illegal equipment.</a:t>
            </a:r>
          </a:p>
        </p:txBody>
      </p:sp>
    </p:spTree>
    <p:extLst>
      <p:ext uri="{BB962C8B-B14F-4D97-AF65-F5344CB8AC3E}">
        <p14:creationId xmlns:p14="http://schemas.microsoft.com/office/powerpoint/2010/main" val="101369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F1280-D6CE-74D6-560F-758406EB9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B803C-7027-9C08-0459-1B0DF7B2CCC0}"/>
              </a:ext>
            </a:extLst>
          </p:cNvPr>
          <p:cNvSpPr>
            <a:spLocks noGrp="1"/>
          </p:cNvSpPr>
          <p:nvPr>
            <p:ph type="title"/>
          </p:nvPr>
        </p:nvSpPr>
        <p:spPr>
          <a:xfrm>
            <a:off x="218662" y="365126"/>
            <a:ext cx="9501808" cy="817632"/>
          </a:xfrm>
        </p:spPr>
        <p:txBody>
          <a:bodyPr>
            <a:noAutofit/>
          </a:bodyPr>
          <a:lstStyle/>
          <a:p>
            <a:pPr algn="ctr"/>
            <a:r>
              <a:rPr lang="en-US" b="1" i="0" u="none" strike="noStrike" cap="all" dirty="0">
                <a:ea typeface="Calibri" panose="020F0502020204030204" pitchFamily="34" charset="0"/>
              </a:rPr>
              <a:t>REQUIRED EQUIPMENT - </a:t>
            </a:r>
            <a:r>
              <a:rPr lang="en-US" dirty="0">
                <a:ea typeface="Calibri" panose="020F0502020204030204" pitchFamily="34" charset="0"/>
              </a:rPr>
              <a:t>RULE 1-5-1e</a:t>
            </a:r>
          </a:p>
        </p:txBody>
      </p:sp>
      <p:sp>
        <p:nvSpPr>
          <p:cNvPr id="4" name="Content Placeholder 2">
            <a:extLst>
              <a:ext uri="{FF2B5EF4-FFF2-40B4-BE49-F238E27FC236}">
                <a16:creationId xmlns:a16="http://schemas.microsoft.com/office/drawing/2014/main" id="{DBD7774C-BC91-D0C3-8095-26CD2373BAB3}"/>
              </a:ext>
            </a:extLst>
          </p:cNvPr>
          <p:cNvSpPr>
            <a:spLocks noGrp="1"/>
          </p:cNvSpPr>
          <p:nvPr>
            <p:ph idx="1"/>
          </p:nvPr>
        </p:nvSpPr>
        <p:spPr>
          <a:xfrm>
            <a:off x="235226" y="1233760"/>
            <a:ext cx="11738112" cy="5029199"/>
          </a:xfrm>
        </p:spPr>
        <p:txBody>
          <a:bodyPr>
            <a:noAutofit/>
          </a:bodyPr>
          <a:lstStyle/>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In collaboration with the NYS Football Committee and NYSPHSAA, the following is the procedure for enforcing </a:t>
            </a:r>
          </a:p>
          <a:p>
            <a:pPr marL="0" indent="0" algn="l">
              <a:lnSpc>
                <a:spcPct val="100000"/>
              </a:lnSpc>
              <a:spcBef>
                <a:spcPts val="0"/>
              </a:spcBef>
              <a:buNone/>
            </a:pPr>
            <a:r>
              <a:rPr lang="en-US" sz="2000" b="1" i="1" u="none" strike="noStrike" baseline="0" dirty="0">
                <a:solidFill>
                  <a:schemeClr val="tx1"/>
                </a:solidFill>
                <a:ea typeface="Calibri" panose="020F0502020204030204" pitchFamily="34" charset="0"/>
              </a:rPr>
              <a:t>NFHS rule 1-5-1e; Pants which completely cover the knees, ….</a:t>
            </a:r>
          </a:p>
          <a:p>
            <a:pPr marL="0" indent="0" algn="l">
              <a:lnSpc>
                <a:spcPct val="100000"/>
              </a:lnSpc>
              <a:spcBef>
                <a:spcPts val="0"/>
              </a:spcBef>
              <a:buNone/>
            </a:pPr>
            <a:endParaRPr lang="en-US" sz="2000" b="0" i="0" u="none" strike="noStrike" baseline="0" dirty="0">
              <a:solidFill>
                <a:schemeClr val="tx1"/>
              </a:solidFill>
              <a:ea typeface="Calibri" panose="020F0502020204030204" pitchFamily="34" charset="0"/>
            </a:endParaRPr>
          </a:p>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The following are effective:</a:t>
            </a:r>
          </a:p>
          <a:p>
            <a:pPr algn="l">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Legal Pants that are tucked up above the knees</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Player(s) that tuck their pants up above their knees will not be permitted to play.</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Inform players entering the game that they need to return to the sidelines and pull their pants down to cover their knees.</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Repeated offenses by the same player(s) will result in an unsportsmanlike penalty being assessed to the Head Coach for player(s) wearing illegal equipment.</a:t>
            </a:r>
          </a:p>
          <a:p>
            <a:pPr lvl="1">
              <a:lnSpc>
                <a:spcPct val="100000"/>
              </a:lnSpc>
              <a:spcBef>
                <a:spcPts val="0"/>
              </a:spcBef>
              <a:buFont typeface="Wingdings" panose="05000000000000000000" pitchFamily="2" charset="2"/>
              <a:buChar char="§"/>
            </a:pPr>
            <a:r>
              <a:rPr lang="en-US" sz="2000" b="0" i="0" u="none" strike="noStrike" baseline="0" dirty="0">
                <a:solidFill>
                  <a:schemeClr val="tx1"/>
                </a:solidFill>
                <a:ea typeface="Calibri" panose="020F0502020204030204" pitchFamily="34" charset="0"/>
              </a:rPr>
              <a:t> Only 1 UNS will be assessed to the head coach per game, in the event that there are multiple occurrences.</a:t>
            </a:r>
          </a:p>
        </p:txBody>
      </p:sp>
    </p:spTree>
    <p:extLst>
      <p:ext uri="{BB962C8B-B14F-4D97-AF65-F5344CB8AC3E}">
        <p14:creationId xmlns:p14="http://schemas.microsoft.com/office/powerpoint/2010/main" val="2169332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3D79E-7605-9A73-02AA-747710484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71CFD-C705-4BDF-F1DB-BEFFBF883458}"/>
              </a:ext>
            </a:extLst>
          </p:cNvPr>
          <p:cNvSpPr>
            <a:spLocks noGrp="1"/>
          </p:cNvSpPr>
          <p:nvPr>
            <p:ph type="title"/>
          </p:nvPr>
        </p:nvSpPr>
        <p:spPr>
          <a:xfrm>
            <a:off x="218662" y="365126"/>
            <a:ext cx="9501808" cy="817632"/>
          </a:xfrm>
        </p:spPr>
        <p:txBody>
          <a:bodyPr>
            <a:noAutofit/>
          </a:bodyPr>
          <a:lstStyle/>
          <a:p>
            <a:pPr algn="ctr"/>
            <a:r>
              <a:rPr lang="en-US" b="1" i="0" u="none" strike="noStrike" cap="all" dirty="0">
                <a:ea typeface="Calibri" panose="020F0502020204030204" pitchFamily="34" charset="0"/>
              </a:rPr>
              <a:t>REQUIRED EQUIPMENT - </a:t>
            </a:r>
            <a:r>
              <a:rPr lang="en-US" dirty="0">
                <a:ea typeface="Calibri" panose="020F0502020204030204" pitchFamily="34" charset="0"/>
              </a:rPr>
              <a:t>RULE 1-5-1e</a:t>
            </a:r>
          </a:p>
        </p:txBody>
      </p:sp>
      <p:sp>
        <p:nvSpPr>
          <p:cNvPr id="4" name="Content Placeholder 2">
            <a:extLst>
              <a:ext uri="{FF2B5EF4-FFF2-40B4-BE49-F238E27FC236}">
                <a16:creationId xmlns:a16="http://schemas.microsoft.com/office/drawing/2014/main" id="{92C85522-C98B-69F8-B6A5-7160BAD72FA0}"/>
              </a:ext>
            </a:extLst>
          </p:cNvPr>
          <p:cNvSpPr>
            <a:spLocks noGrp="1"/>
          </p:cNvSpPr>
          <p:nvPr>
            <p:ph idx="1"/>
          </p:nvPr>
        </p:nvSpPr>
        <p:spPr>
          <a:xfrm>
            <a:off x="218662" y="1463675"/>
            <a:ext cx="11738112" cy="5029199"/>
          </a:xfrm>
        </p:spPr>
        <p:txBody>
          <a:bodyPr>
            <a:noAutofit/>
          </a:bodyPr>
          <a:lstStyle/>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Everyone must adhere to the above process, no exceptions.</a:t>
            </a:r>
          </a:p>
          <a:p>
            <a:pPr marL="0" indent="0" algn="l">
              <a:lnSpc>
                <a:spcPct val="100000"/>
              </a:lnSpc>
              <a:spcBef>
                <a:spcPts val="0"/>
              </a:spcBef>
              <a:buNone/>
            </a:pPr>
            <a:endParaRPr lang="en-US" sz="2000" b="0" i="0" u="none" strike="noStrike" baseline="0" dirty="0">
              <a:solidFill>
                <a:schemeClr val="tx1"/>
              </a:solidFill>
              <a:ea typeface="Calibri" panose="020F0502020204030204" pitchFamily="34" charset="0"/>
            </a:endParaRPr>
          </a:p>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Our collective objective (NYSPHSAA, NYS Football Committee, NYSACFO) is to eliminate the use of pants that don’t cover the knees whether they are too short or are tucked up above the knees.  We need to do our part to achieve this objective and enforce the NFHS rule 1-5-1e.  </a:t>
            </a:r>
          </a:p>
          <a:p>
            <a:pPr marL="0" indent="0" algn="l">
              <a:lnSpc>
                <a:spcPct val="100000"/>
              </a:lnSpc>
              <a:spcBef>
                <a:spcPts val="0"/>
              </a:spcBef>
              <a:buNone/>
            </a:pPr>
            <a:endParaRPr lang="en-US" sz="2000" b="0" i="0" u="none" strike="noStrike" baseline="0" dirty="0">
              <a:solidFill>
                <a:schemeClr val="tx1"/>
              </a:solidFill>
              <a:ea typeface="Calibri" panose="020F0502020204030204" pitchFamily="34" charset="0"/>
            </a:endParaRPr>
          </a:p>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Dr. Robert Zayas, NYSPHSAA Executive Director, notified all Section Executive Directors of the requirements above.  Thus, all head coaches should be well aware of the process going forward.  </a:t>
            </a:r>
          </a:p>
          <a:p>
            <a:pPr marL="0" indent="0" algn="l">
              <a:lnSpc>
                <a:spcPct val="100000"/>
              </a:lnSpc>
              <a:spcBef>
                <a:spcPts val="0"/>
              </a:spcBef>
              <a:buNone/>
            </a:pPr>
            <a:endParaRPr lang="en-US" sz="2000" b="0" i="0" u="none" strike="noStrike" baseline="0" dirty="0">
              <a:solidFill>
                <a:schemeClr val="tx1"/>
              </a:solidFill>
              <a:ea typeface="Calibri" panose="020F0502020204030204" pitchFamily="34" charset="0"/>
            </a:endParaRPr>
          </a:p>
          <a:p>
            <a:pPr marL="0" indent="0" algn="l">
              <a:lnSpc>
                <a:spcPct val="100000"/>
              </a:lnSpc>
              <a:spcBef>
                <a:spcPts val="0"/>
              </a:spcBef>
              <a:buNone/>
            </a:pPr>
            <a:r>
              <a:rPr lang="en-US" sz="2000" b="0" i="0" u="none" strike="noStrike" baseline="0" dirty="0">
                <a:solidFill>
                  <a:schemeClr val="tx1"/>
                </a:solidFill>
                <a:ea typeface="Calibri" panose="020F0502020204030204" pitchFamily="34" charset="0"/>
              </a:rPr>
              <a:t>As a reminder, one of our 2024 – 2025 objectives is consistency across all Chapters.  Therefore, it is imperative that all Chapters follow the steps outlined above in a consistent manner to help eliminate the use of illegal equipment (short pants) from our game.   No Exceptions!</a:t>
            </a:r>
          </a:p>
        </p:txBody>
      </p:sp>
    </p:spTree>
    <p:extLst>
      <p:ext uri="{BB962C8B-B14F-4D97-AF65-F5344CB8AC3E}">
        <p14:creationId xmlns:p14="http://schemas.microsoft.com/office/powerpoint/2010/main" val="3659223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a:xfrm>
            <a:off x="5067758" y="2235200"/>
            <a:ext cx="6878924" cy="2387600"/>
          </a:xfrm>
        </p:spPr>
        <p:txBody>
          <a:bodyPr anchor="b">
            <a:normAutofit fontScale="90000"/>
          </a:bodyPr>
          <a:lstStyle/>
          <a:p>
            <a:pPr algn="ctr"/>
            <a:r>
              <a:rPr lang="en-US" dirty="0"/>
              <a:t>2025 NFHS FOOTBALL RULES POWERPOINT</a:t>
            </a:r>
          </a:p>
        </p:txBody>
      </p:sp>
      <p:pic>
        <p:nvPicPr>
          <p:cNvPr id="5" name="Picture 4" descr="A group of people playing football&#10;&#10;AI-generated content may be incorrect.">
            <a:extLst>
              <a:ext uri="{FF2B5EF4-FFF2-40B4-BE49-F238E27FC236}">
                <a16:creationId xmlns:a16="http://schemas.microsoft.com/office/drawing/2014/main" id="{CC4BFFFA-B0F5-1CBE-0221-AB9D2EA63FF1}"/>
              </a:ext>
            </a:extLst>
          </p:cNvPr>
          <p:cNvPicPr>
            <a:picLocks noChangeAspect="1"/>
          </p:cNvPicPr>
          <p:nvPr/>
        </p:nvPicPr>
        <p:blipFill>
          <a:blip r:embed="rId3"/>
          <a:stretch>
            <a:fillRect/>
          </a:stretch>
        </p:blipFill>
        <p:spPr>
          <a:xfrm>
            <a:off x="4233" y="0"/>
            <a:ext cx="4841751" cy="6148256"/>
          </a:xfrm>
          <a:prstGeom prst="rect">
            <a:avLst/>
          </a:prstGeom>
          <a:noFill/>
          <a:ln w="19050">
            <a:solidFill>
              <a:schemeClr val="bg1"/>
            </a:solidFill>
          </a:ln>
        </p:spPr>
      </p:pic>
    </p:spTree>
    <p:extLst>
      <p:ext uri="{BB962C8B-B14F-4D97-AF65-F5344CB8AC3E}">
        <p14:creationId xmlns:p14="http://schemas.microsoft.com/office/powerpoint/2010/main" val="321381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B15C4-5D3C-A6FD-89B4-920A47D1E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DFA32-A601-D481-193C-6CBAC8201106}"/>
              </a:ext>
            </a:extLst>
          </p:cNvPr>
          <p:cNvSpPr>
            <a:spLocks noGrp="1"/>
          </p:cNvSpPr>
          <p:nvPr>
            <p:ph type="title"/>
          </p:nvPr>
        </p:nvSpPr>
        <p:spPr>
          <a:xfrm>
            <a:off x="3020000" y="2766218"/>
            <a:ext cx="6152000" cy="1325563"/>
          </a:xfrm>
        </p:spPr>
        <p:txBody>
          <a:bodyPr>
            <a:normAutofit/>
          </a:bodyPr>
          <a:lstStyle/>
          <a:p>
            <a:r>
              <a:rPr lang="en-US" cap="all" dirty="0"/>
              <a:t>ELECTRONIC EQUIPMENT</a:t>
            </a:r>
          </a:p>
        </p:txBody>
      </p:sp>
    </p:spTree>
    <p:extLst>
      <p:ext uri="{BB962C8B-B14F-4D97-AF65-F5344CB8AC3E}">
        <p14:creationId xmlns:p14="http://schemas.microsoft.com/office/powerpoint/2010/main" val="4274362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496D-F3E1-5ADD-B4A5-1A0EAFCCEBD7}"/>
              </a:ext>
            </a:extLst>
          </p:cNvPr>
          <p:cNvSpPr>
            <a:spLocks noGrp="1"/>
          </p:cNvSpPr>
          <p:nvPr>
            <p:ph type="title"/>
          </p:nvPr>
        </p:nvSpPr>
        <p:spPr/>
        <p:txBody>
          <a:bodyPr>
            <a:noAutofit/>
          </a:bodyPr>
          <a:lstStyle/>
          <a:p>
            <a:r>
              <a:rPr lang="en-US" sz="3300" dirty="0"/>
              <a:t>ILLEGAL COACH-TO-PLAYER TECHNOLOGY</a:t>
            </a:r>
            <a:br>
              <a:rPr lang="en-US" sz="3300" dirty="0"/>
            </a:br>
            <a:r>
              <a:rPr kumimoji="0" lang="en-US" sz="33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RULES 1-5-3c(2), 1-6-1</a:t>
            </a:r>
            <a:endParaRPr lang="en-US" sz="3300" dirty="0"/>
          </a:p>
        </p:txBody>
      </p:sp>
      <p:pic>
        <p:nvPicPr>
          <p:cNvPr id="1026" name="Picture 2" descr="7 Device Package">
            <a:extLst>
              <a:ext uri="{FF2B5EF4-FFF2-40B4-BE49-F238E27FC236}">
                <a16:creationId xmlns:a16="http://schemas.microsoft.com/office/drawing/2014/main" id="{A5A993A4-8F61-7C96-45CB-AB7AC92E4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03" y="1781299"/>
            <a:ext cx="5128887" cy="34910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AC0643-693B-4F16-1B11-874406066FFB}"/>
              </a:ext>
            </a:extLst>
          </p:cNvPr>
          <p:cNvSpPr txBox="1"/>
          <p:nvPr/>
        </p:nvSpPr>
        <p:spPr>
          <a:xfrm>
            <a:off x="1957890" y="5367646"/>
            <a:ext cx="1796261" cy="707886"/>
          </a:xfrm>
          <a:prstGeom prst="rect">
            <a:avLst/>
          </a:prstGeom>
          <a:noFill/>
        </p:spPr>
        <p:txBody>
          <a:bodyPr wrap="none" rtlCol="0">
            <a:spAutoFit/>
          </a:bodyPr>
          <a:lstStyle/>
          <a:p>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GoRout</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a:extLst>
              <a:ext uri="{FF2B5EF4-FFF2-40B4-BE49-F238E27FC236}">
                <a16:creationId xmlns:a16="http://schemas.microsoft.com/office/drawing/2014/main" id="{B159425C-FC5B-D012-FF61-E6648AE9F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396" y="928687"/>
            <a:ext cx="6667500" cy="5000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57CFE6-7870-5499-D6D6-ADED7CEE8B40}"/>
              </a:ext>
            </a:extLst>
          </p:cNvPr>
          <p:cNvSpPr txBox="1"/>
          <p:nvPr/>
        </p:nvSpPr>
        <p:spPr>
          <a:xfrm>
            <a:off x="7102671" y="5367645"/>
            <a:ext cx="2801344" cy="707886"/>
          </a:xfrm>
          <a:prstGeom prst="rect">
            <a:avLst/>
          </a:prstGeom>
          <a:noFill/>
        </p:spPr>
        <p:txBody>
          <a:bodyPr wrap="none" rtlCol="0">
            <a:spAutoFit/>
          </a:bodyPr>
          <a:lstStyle/>
          <a:p>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Armilla Tech</a:t>
            </a:r>
          </a:p>
        </p:txBody>
      </p:sp>
    </p:spTree>
    <p:extLst>
      <p:ext uri="{BB962C8B-B14F-4D97-AF65-F5344CB8AC3E}">
        <p14:creationId xmlns:p14="http://schemas.microsoft.com/office/powerpoint/2010/main" val="1705783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496D-F3E1-5ADD-B4A5-1A0EAFCCEBD7}"/>
              </a:ext>
            </a:extLst>
          </p:cNvPr>
          <p:cNvSpPr>
            <a:spLocks noGrp="1"/>
          </p:cNvSpPr>
          <p:nvPr>
            <p:ph type="title"/>
          </p:nvPr>
        </p:nvSpPr>
        <p:spPr>
          <a:xfrm>
            <a:off x="482886" y="365125"/>
            <a:ext cx="8846466" cy="1325563"/>
          </a:xfrm>
        </p:spPr>
        <p:txBody>
          <a:bodyPr>
            <a:noAutofit/>
          </a:bodyPr>
          <a:lstStyle/>
          <a:p>
            <a:r>
              <a:rPr lang="en-US" sz="3300" dirty="0"/>
              <a:t>ILLEGAL COACH-TO-PLAYER TECHNOLOGY</a:t>
            </a:r>
            <a:br>
              <a:rPr lang="en-US" sz="3300" dirty="0"/>
            </a:br>
            <a:r>
              <a:rPr kumimoji="0" lang="en-US" sz="33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RULES 1-5-3c(2), 1-6-1</a:t>
            </a:r>
            <a:endParaRPr lang="en-US" sz="3300" dirty="0"/>
          </a:p>
        </p:txBody>
      </p:sp>
      <p:sp>
        <p:nvSpPr>
          <p:cNvPr id="7" name="Content Placeholder 6">
            <a:extLst>
              <a:ext uri="{FF2B5EF4-FFF2-40B4-BE49-F238E27FC236}">
                <a16:creationId xmlns:a16="http://schemas.microsoft.com/office/drawing/2014/main" id="{65A8ED6C-65D4-6C81-FDB6-580AB41EC6B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ACAC0643-693B-4F16-1B11-874406066FFB}"/>
              </a:ext>
            </a:extLst>
          </p:cNvPr>
          <p:cNvSpPr txBox="1"/>
          <p:nvPr/>
        </p:nvSpPr>
        <p:spPr>
          <a:xfrm>
            <a:off x="1517063" y="5391394"/>
            <a:ext cx="1393330" cy="707886"/>
          </a:xfrm>
          <a:prstGeom prst="rect">
            <a:avLst/>
          </a:prstGeom>
          <a:noFill/>
        </p:spPr>
        <p:txBody>
          <a:bodyPr wrap="none" rtlCol="0">
            <a:spAutoFit/>
          </a:bodyPr>
          <a:lstStyle/>
          <a:p>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Qubit</a:t>
            </a:r>
          </a:p>
        </p:txBody>
      </p:sp>
      <p:sp>
        <p:nvSpPr>
          <p:cNvPr id="5" name="TextBox 4">
            <a:extLst>
              <a:ext uri="{FF2B5EF4-FFF2-40B4-BE49-F238E27FC236}">
                <a16:creationId xmlns:a16="http://schemas.microsoft.com/office/drawing/2014/main" id="{7357CFE6-7870-5499-D6D6-ADED7CEE8B40}"/>
              </a:ext>
            </a:extLst>
          </p:cNvPr>
          <p:cNvSpPr txBox="1"/>
          <p:nvPr/>
        </p:nvSpPr>
        <p:spPr>
          <a:xfrm>
            <a:off x="5159621" y="5391394"/>
            <a:ext cx="2149178" cy="707886"/>
          </a:xfrm>
          <a:prstGeom prst="rect">
            <a:avLst/>
          </a:prstGeom>
          <a:noFill/>
        </p:spPr>
        <p:txBody>
          <a:bodyPr wrap="none" rtlCol="0">
            <a:spAutoFit/>
          </a:bodyPr>
          <a:lstStyle/>
          <a:p>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PROCOM</a:t>
            </a:r>
          </a:p>
        </p:txBody>
      </p:sp>
      <p:pic>
        <p:nvPicPr>
          <p:cNvPr id="2050" name="Picture 2" descr="Contact Us - Football, baseball, softball radio communication helmet device  for Coach to Player — Qubit">
            <a:extLst>
              <a:ext uri="{FF2B5EF4-FFF2-40B4-BE49-F238E27FC236}">
                <a16:creationId xmlns:a16="http://schemas.microsoft.com/office/drawing/2014/main" id="{F1404888-2655-0119-F9D8-DA72D31CE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05" y="1609449"/>
            <a:ext cx="2818647" cy="375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Com X12M Football Helmet Receiver">
            <a:extLst>
              <a:ext uri="{FF2B5EF4-FFF2-40B4-BE49-F238E27FC236}">
                <a16:creationId xmlns:a16="http://schemas.microsoft.com/office/drawing/2014/main" id="{EF4056D3-A6AF-29E6-8C01-844BBB228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1271588"/>
            <a:ext cx="3333750" cy="4314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E52362-CDA3-EBD5-AFC1-99C81794E420}"/>
              </a:ext>
            </a:extLst>
          </p:cNvPr>
          <p:cNvSpPr txBox="1"/>
          <p:nvPr/>
        </p:nvSpPr>
        <p:spPr>
          <a:xfrm>
            <a:off x="8568948" y="5367645"/>
            <a:ext cx="285526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CoachComm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oachComm Cobalt PLUS Player Receiver for coach to player communication">
            <a:extLst>
              <a:ext uri="{FF2B5EF4-FFF2-40B4-BE49-F238E27FC236}">
                <a16:creationId xmlns:a16="http://schemas.microsoft.com/office/drawing/2014/main" id="{4037EAA1-993A-7322-5442-1EFA06B0ACED}"/>
              </a:ext>
            </a:extLst>
          </p:cNvPr>
          <p:cNvPicPr>
            <a:picLocks noChangeAspect="1"/>
          </p:cNvPicPr>
          <p:nvPr/>
        </p:nvPicPr>
        <p:blipFill rotWithShape="1">
          <a:blip r:embed="rId5">
            <a:extLst>
              <a:ext uri="{28A0092B-C50C-407E-A947-70E740481C1C}">
                <a14:useLocalDpi xmlns:a14="http://schemas.microsoft.com/office/drawing/2010/main" val="0"/>
              </a:ext>
            </a:extLst>
          </a:blip>
          <a:srcRect r="67415"/>
          <a:stretch/>
        </p:blipFill>
        <p:spPr bwMode="auto">
          <a:xfrm>
            <a:off x="8935640" y="1110859"/>
            <a:ext cx="1936750" cy="42805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0381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297A1-DED2-1D70-E8D0-699FD8194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B0AC6-AA3A-CF20-7B3B-963BBA81AF0A}"/>
              </a:ext>
            </a:extLst>
          </p:cNvPr>
          <p:cNvSpPr>
            <a:spLocks noGrp="1"/>
          </p:cNvSpPr>
          <p:nvPr>
            <p:ph type="title"/>
          </p:nvPr>
        </p:nvSpPr>
        <p:spPr>
          <a:xfrm>
            <a:off x="3020000" y="2766218"/>
            <a:ext cx="6152000" cy="1325563"/>
          </a:xfrm>
        </p:spPr>
        <p:txBody>
          <a:bodyPr>
            <a:normAutofit/>
          </a:bodyPr>
          <a:lstStyle/>
          <a:p>
            <a:r>
              <a:rPr lang="en-US" cap="all" dirty="0"/>
              <a:t>OTHER EQUIPMENT</a:t>
            </a:r>
          </a:p>
        </p:txBody>
      </p:sp>
    </p:spTree>
    <p:extLst>
      <p:ext uri="{BB962C8B-B14F-4D97-AF65-F5344CB8AC3E}">
        <p14:creationId xmlns:p14="http://schemas.microsoft.com/office/powerpoint/2010/main" val="2669868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DC82-F374-BC66-D063-B011EBA9C204}"/>
              </a:ext>
            </a:extLst>
          </p:cNvPr>
          <p:cNvSpPr>
            <a:spLocks noGrp="1"/>
          </p:cNvSpPr>
          <p:nvPr>
            <p:ph type="title"/>
          </p:nvPr>
        </p:nvSpPr>
        <p:spPr/>
        <p:txBody>
          <a:bodyPr/>
          <a:lstStyle/>
          <a:p>
            <a:pPr algn="ctr"/>
            <a:r>
              <a:rPr lang="en-US" dirty="0"/>
              <a:t>FOOTBALL GLOVES</a:t>
            </a:r>
          </a:p>
        </p:txBody>
      </p:sp>
      <p:pic>
        <p:nvPicPr>
          <p:cNvPr id="1026" name="Picture 2">
            <a:extLst>
              <a:ext uri="{FF2B5EF4-FFF2-40B4-BE49-F238E27FC236}">
                <a16:creationId xmlns:a16="http://schemas.microsoft.com/office/drawing/2014/main" id="{CB9B8473-CF27-8424-D18A-98B10E17B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775" y="1402645"/>
            <a:ext cx="3234031" cy="4696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d; football gloves">
            <a:extLst>
              <a:ext uri="{FF2B5EF4-FFF2-40B4-BE49-F238E27FC236}">
                <a16:creationId xmlns:a16="http://schemas.microsoft.com/office/drawing/2014/main" id="{0714FA37-1886-CB7B-B71D-2832143028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1" t="3525" r="5153" b="2676"/>
          <a:stretch/>
        </p:blipFill>
        <p:spPr bwMode="auto">
          <a:xfrm>
            <a:off x="257446" y="1461867"/>
            <a:ext cx="4373104" cy="45776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ike Vapor Jet 8.0 Football Gloves (1 Pair) - Industrial Blue">
            <a:extLst>
              <a:ext uri="{FF2B5EF4-FFF2-40B4-BE49-F238E27FC236}">
                <a16:creationId xmlns:a16="http://schemas.microsoft.com/office/drawing/2014/main" id="{238F0736-57E0-6D44-0796-08C8DF9DADEE}"/>
              </a:ext>
            </a:extLst>
          </p:cNvPr>
          <p:cNvPicPr>
            <a:picLocks noChangeAspect="1"/>
          </p:cNvPicPr>
          <p:nvPr/>
        </p:nvPicPr>
        <p:blipFill rotWithShape="1">
          <a:blip r:embed="rId5">
            <a:extLst>
              <a:ext uri="{28A0092B-C50C-407E-A947-70E740481C1C}">
                <a14:useLocalDpi xmlns:a14="http://schemas.microsoft.com/office/drawing/2010/main" val="0"/>
              </a:ext>
            </a:extLst>
          </a:blip>
          <a:srcRect l="20192" t="11368" r="19658" b="10769"/>
          <a:stretch/>
        </p:blipFill>
        <p:spPr bwMode="auto">
          <a:xfrm>
            <a:off x="8893402" y="1540262"/>
            <a:ext cx="2876034" cy="4654703"/>
          </a:xfrm>
          <a:prstGeom prst="rect">
            <a:avLst/>
          </a:prstGeom>
          <a:noFill/>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43CC0CFF-BD89-1C9F-CFFF-15E64DA64949}"/>
              </a:ext>
            </a:extLst>
          </p:cNvPr>
          <p:cNvSpPr/>
          <p:nvPr/>
        </p:nvSpPr>
        <p:spPr>
          <a:xfrm>
            <a:off x="2352782" y="5208646"/>
            <a:ext cx="925266" cy="986319"/>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0C819365-C28F-1CBC-3310-4E703320F907}"/>
              </a:ext>
            </a:extLst>
          </p:cNvPr>
          <p:cNvSpPr/>
          <p:nvPr/>
        </p:nvSpPr>
        <p:spPr>
          <a:xfrm>
            <a:off x="6096000" y="5208646"/>
            <a:ext cx="925266" cy="986319"/>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87650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C6DB5-6197-8AF8-90A6-886D84386F09}"/>
              </a:ext>
            </a:extLst>
          </p:cNvPr>
          <p:cNvSpPr>
            <a:spLocks noGrp="1"/>
          </p:cNvSpPr>
          <p:nvPr>
            <p:ph type="title"/>
          </p:nvPr>
        </p:nvSpPr>
        <p:spPr>
          <a:xfrm>
            <a:off x="83125" y="365125"/>
            <a:ext cx="9690265" cy="1325563"/>
          </a:xfrm>
        </p:spPr>
        <p:txBody>
          <a:bodyPr/>
          <a:lstStyle/>
          <a:p>
            <a:r>
              <a:rPr kumimoji="0" lang="en-US" sz="4400" b="1" i="0" u="none" strike="noStrike" kern="1200" cap="all"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Oakley football visor (</a:t>
            </a:r>
            <a:r>
              <a:rPr kumimoji="0" lang="en-US" sz="4400" b="1" i="0" u="none" strike="noStrike" kern="1200" cap="all" spc="0" normalizeH="0" baseline="0" noProof="0" dirty="0" err="1">
                <a:ln>
                  <a:noFill/>
                </a:ln>
                <a:solidFill>
                  <a:srgbClr val="00205B"/>
                </a:solidFill>
                <a:effectLst/>
                <a:uLnTx/>
                <a:uFillTx/>
                <a:latin typeface="Calibri" panose="020F0502020204030204" pitchFamily="34" charset="0"/>
                <a:ea typeface="+mj-ea"/>
                <a:cs typeface="Calibri" panose="020F0502020204030204" pitchFamily="34" charset="0"/>
              </a:rPr>
              <a:t>prizm</a:t>
            </a:r>
            <a:r>
              <a:rPr kumimoji="0" lang="en-US" sz="4400" b="1" i="0" u="none" strike="noStrike" kern="1200" cap="all"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 clear)</a:t>
            </a:r>
            <a:endParaRPr lang="en-US" dirty="0"/>
          </a:p>
        </p:txBody>
      </p:sp>
      <p:pic>
        <p:nvPicPr>
          <p:cNvPr id="4" name="Picture 2">
            <a:extLst>
              <a:ext uri="{FF2B5EF4-FFF2-40B4-BE49-F238E27FC236}">
                <a16:creationId xmlns:a16="http://schemas.microsoft.com/office/drawing/2014/main" id="{9CF91775-91CA-C493-2DF1-0DEE7C5B7A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37" r="-209" b="32016"/>
          <a:stretch/>
        </p:blipFill>
        <p:spPr bwMode="auto">
          <a:xfrm>
            <a:off x="460814" y="2189979"/>
            <a:ext cx="11270372" cy="319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9678404-A4BE-3B1E-A85A-7B4EE9E9A902}"/>
              </a:ext>
            </a:extLst>
          </p:cNvPr>
          <p:cNvSpPr txBox="1"/>
          <p:nvPr/>
        </p:nvSpPr>
        <p:spPr>
          <a:xfrm>
            <a:off x="2434442" y="5388429"/>
            <a:ext cx="1368965"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LEGAL</a:t>
            </a:r>
          </a:p>
        </p:txBody>
      </p:sp>
      <p:sp>
        <p:nvSpPr>
          <p:cNvPr id="6" name="TextBox 5">
            <a:extLst>
              <a:ext uri="{FF2B5EF4-FFF2-40B4-BE49-F238E27FC236}">
                <a16:creationId xmlns:a16="http://schemas.microsoft.com/office/drawing/2014/main" id="{93899DB9-0BD7-6397-C8F1-71E52CB7E102}"/>
              </a:ext>
            </a:extLst>
          </p:cNvPr>
          <p:cNvSpPr txBox="1"/>
          <p:nvPr/>
        </p:nvSpPr>
        <p:spPr>
          <a:xfrm>
            <a:off x="8032336" y="5407415"/>
            <a:ext cx="1847935" cy="646331"/>
          </a:xfrm>
          <a:prstGeom prst="rect">
            <a:avLst/>
          </a:prstGeom>
          <a:noFill/>
        </p:spPr>
        <p:txBody>
          <a:bodyPr wrap="square">
            <a:spAutoFit/>
          </a:bodyPr>
          <a:lstStyle/>
          <a:p>
            <a:r>
              <a:rPr lang="en-US" sz="36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ILLEGAL</a:t>
            </a:r>
          </a:p>
        </p:txBody>
      </p:sp>
    </p:spTree>
    <p:extLst>
      <p:ext uri="{BB962C8B-B14F-4D97-AF65-F5344CB8AC3E}">
        <p14:creationId xmlns:p14="http://schemas.microsoft.com/office/powerpoint/2010/main" val="4014354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DA11-5574-4646-88D3-E6756159F0CD}"/>
              </a:ext>
            </a:extLst>
          </p:cNvPr>
          <p:cNvSpPr>
            <a:spLocks noGrp="1"/>
          </p:cNvSpPr>
          <p:nvPr>
            <p:ph type="title"/>
          </p:nvPr>
        </p:nvSpPr>
        <p:spPr>
          <a:xfrm>
            <a:off x="850076" y="117601"/>
            <a:ext cx="8491151" cy="1325563"/>
          </a:xfrm>
        </p:spPr>
        <p:txBody>
          <a:bodyPr/>
          <a:lstStyle/>
          <a:p>
            <a:pPr algn="ctr"/>
            <a:r>
              <a:rPr lang="en-US" cap="all" dirty="0"/>
              <a:t>Football helmet covers</a:t>
            </a:r>
          </a:p>
        </p:txBody>
      </p:sp>
      <p:sp>
        <p:nvSpPr>
          <p:cNvPr id="3" name="Content Placeholder 2">
            <a:extLst>
              <a:ext uri="{FF2B5EF4-FFF2-40B4-BE49-F238E27FC236}">
                <a16:creationId xmlns:a16="http://schemas.microsoft.com/office/drawing/2014/main" id="{4B36111C-0E13-4252-8A7E-7892BB0382E4}"/>
              </a:ext>
            </a:extLst>
          </p:cNvPr>
          <p:cNvSpPr>
            <a:spLocks noGrp="1"/>
          </p:cNvSpPr>
          <p:nvPr>
            <p:ph idx="1"/>
          </p:nvPr>
        </p:nvSpPr>
        <p:spPr>
          <a:xfrm>
            <a:off x="1156476" y="1463039"/>
            <a:ext cx="10535441" cy="4338637"/>
          </a:xfrm>
        </p:spPr>
        <p:txBody>
          <a:bodyPr/>
          <a:lstStyle/>
          <a:p>
            <a:r>
              <a:rPr lang="en-US" sz="3600" b="1" dirty="0">
                <a:solidFill>
                  <a:srgbClr val="FF0000"/>
                </a:solidFill>
                <a:effectLst>
                  <a:outerShdw blurRad="38100" dist="38100" dir="2700000" algn="tl">
                    <a:srgbClr val="000000">
                      <a:alpha val="43137"/>
                    </a:srgbClr>
                  </a:outerShdw>
                </a:effectLst>
              </a:rPr>
              <a:t>Permissible by 2025 current NFHS Football Rules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a:p>
            <a:pPr marL="0" indent="0">
              <a:buNone/>
            </a:pPr>
            <a:endParaRPr lang="en-US" dirty="0"/>
          </a:p>
        </p:txBody>
      </p:sp>
      <p:pic>
        <p:nvPicPr>
          <p:cNvPr id="6" name="Picture 4">
            <a:extLst>
              <a:ext uri="{FF2B5EF4-FFF2-40B4-BE49-F238E27FC236}">
                <a16:creationId xmlns:a16="http://schemas.microsoft.com/office/drawing/2014/main" id="{669B3217-4110-98D9-8591-2DD9B9CDF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4196" y="2283082"/>
            <a:ext cx="4776486" cy="2882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Guardian Cap">
            <a:extLst>
              <a:ext uri="{FF2B5EF4-FFF2-40B4-BE49-F238E27FC236}">
                <a16:creationId xmlns:a16="http://schemas.microsoft.com/office/drawing/2014/main" id="{2EF95890-10BD-AEED-CAD9-ADDB20B20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115" y="2093563"/>
            <a:ext cx="3416588" cy="3416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440EDE-2FF8-1FCA-48C7-8861493D5F8D}"/>
              </a:ext>
            </a:extLst>
          </p:cNvPr>
          <p:cNvSpPr txBox="1"/>
          <p:nvPr/>
        </p:nvSpPr>
        <p:spPr>
          <a:xfrm>
            <a:off x="1773896" y="5418512"/>
            <a:ext cx="321754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GUARDIAN CAPS</a:t>
            </a:r>
          </a:p>
        </p:txBody>
      </p:sp>
      <p:sp>
        <p:nvSpPr>
          <p:cNvPr id="9" name="TextBox 8">
            <a:extLst>
              <a:ext uri="{FF2B5EF4-FFF2-40B4-BE49-F238E27FC236}">
                <a16:creationId xmlns:a16="http://schemas.microsoft.com/office/drawing/2014/main" id="{00F1A6BD-E764-ED68-8FE4-0652014B076A}"/>
              </a:ext>
            </a:extLst>
          </p:cNvPr>
          <p:cNvSpPr txBox="1"/>
          <p:nvPr/>
        </p:nvSpPr>
        <p:spPr>
          <a:xfrm>
            <a:off x="7317499" y="5410200"/>
            <a:ext cx="328544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SAFR PRO TECH</a:t>
            </a:r>
          </a:p>
        </p:txBody>
      </p:sp>
    </p:spTree>
    <p:extLst>
      <p:ext uri="{BB962C8B-B14F-4D97-AF65-F5344CB8AC3E}">
        <p14:creationId xmlns:p14="http://schemas.microsoft.com/office/powerpoint/2010/main" val="910321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C551-E2E4-7FF9-C32D-3D753C2D9E33}"/>
              </a:ext>
            </a:extLst>
          </p:cNvPr>
          <p:cNvSpPr>
            <a:spLocks noGrp="1"/>
          </p:cNvSpPr>
          <p:nvPr>
            <p:ph type="title"/>
          </p:nvPr>
        </p:nvSpPr>
        <p:spPr/>
        <p:txBody>
          <a:bodyPr/>
          <a:lstStyle/>
          <a:p>
            <a:pPr algn="ctr"/>
            <a:r>
              <a:rPr lang="en-US" dirty="0"/>
              <a:t>Q-COLLAR</a:t>
            </a:r>
          </a:p>
        </p:txBody>
      </p:sp>
      <p:sp>
        <p:nvSpPr>
          <p:cNvPr id="3" name="Content Placeholder 2">
            <a:extLst>
              <a:ext uri="{FF2B5EF4-FFF2-40B4-BE49-F238E27FC236}">
                <a16:creationId xmlns:a16="http://schemas.microsoft.com/office/drawing/2014/main" id="{81C49F05-691E-9633-8036-7DBE47B3EE04}"/>
              </a:ext>
            </a:extLst>
          </p:cNvPr>
          <p:cNvSpPr>
            <a:spLocks noGrp="1"/>
          </p:cNvSpPr>
          <p:nvPr>
            <p:ph idx="1"/>
          </p:nvPr>
        </p:nvSpPr>
        <p:spPr>
          <a:xfrm>
            <a:off x="933202" y="1599994"/>
            <a:ext cx="10515600" cy="632567"/>
          </a:xfrm>
        </p:spPr>
        <p:txBody>
          <a:bodyPr/>
          <a:lstStyle/>
          <a:p>
            <a:pPr marL="228600" marR="0" lvl="0" indent="-22860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Permissible by current 2025 NFHS </a:t>
            </a:r>
            <a:r>
              <a:rPr lang="en-US" sz="3600" b="1" dirty="0">
                <a:solidFill>
                  <a:srgbClr val="FF0000"/>
                </a:solidFill>
                <a:effectLst>
                  <a:outerShdw blurRad="38100" dist="38100" dir="2700000" algn="tl">
                    <a:srgbClr val="000000">
                      <a:alpha val="43137"/>
                    </a:srgbClr>
                  </a:outerShdw>
                </a:effectLst>
              </a:rPr>
              <a:t>F</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ootball</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lang="en-US" sz="3600" b="1" dirty="0">
                <a:solidFill>
                  <a:srgbClr val="FF0000"/>
                </a:solidFill>
                <a:effectLst>
                  <a:outerShdw blurRad="38100" dist="38100" dir="2700000" algn="tl">
                    <a:srgbClr val="000000">
                      <a:alpha val="43137"/>
                    </a:srgbClr>
                  </a:outerShdw>
                </a:effectLst>
              </a:rPr>
              <a:t>R</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ules</a:t>
            </a:r>
          </a:p>
          <a:p>
            <a:pPr marL="0" indent="0">
              <a:buNone/>
            </a:pPr>
            <a:endParaRPr lang="en-US" dirty="0"/>
          </a:p>
        </p:txBody>
      </p:sp>
      <p:pic>
        <p:nvPicPr>
          <p:cNvPr id="8" name="Picture 7">
            <a:extLst>
              <a:ext uri="{FF2B5EF4-FFF2-40B4-BE49-F238E27FC236}">
                <a16:creationId xmlns:a16="http://schemas.microsoft.com/office/drawing/2014/main" id="{620C43B3-FF5C-2AB4-46E9-18B71C21C4DA}"/>
              </a:ext>
            </a:extLst>
          </p:cNvPr>
          <p:cNvPicPr>
            <a:picLocks noChangeAspect="1"/>
          </p:cNvPicPr>
          <p:nvPr/>
        </p:nvPicPr>
        <p:blipFill>
          <a:blip r:embed="rId3"/>
          <a:srcRect l="11494" t="35845" r="47987" b="15844"/>
          <a:stretch/>
        </p:blipFill>
        <p:spPr>
          <a:xfrm>
            <a:off x="1002259" y="2587693"/>
            <a:ext cx="5018315" cy="3365649"/>
          </a:xfrm>
          <a:prstGeom prst="rect">
            <a:avLst/>
          </a:prstGeom>
        </p:spPr>
      </p:pic>
      <p:pic>
        <p:nvPicPr>
          <p:cNvPr id="1028" name="Picture 4" descr="Q - Collar - Q30">
            <a:extLst>
              <a:ext uri="{FF2B5EF4-FFF2-40B4-BE49-F238E27FC236}">
                <a16:creationId xmlns:a16="http://schemas.microsoft.com/office/drawing/2014/main" id="{3C147B40-1749-1BD0-5BC0-574F6E739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080" y="2232561"/>
            <a:ext cx="3720781" cy="372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87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C551-E2E4-7FF9-C32D-3D753C2D9E33}"/>
              </a:ext>
            </a:extLst>
          </p:cNvPr>
          <p:cNvSpPr>
            <a:spLocks noGrp="1"/>
          </p:cNvSpPr>
          <p:nvPr>
            <p:ph type="title"/>
          </p:nvPr>
        </p:nvSpPr>
        <p:spPr>
          <a:xfrm>
            <a:off x="802574" y="43028"/>
            <a:ext cx="8491151" cy="1325563"/>
          </a:xfrm>
        </p:spPr>
        <p:txBody>
          <a:bodyPr/>
          <a:lstStyle/>
          <a:p>
            <a:pPr algn="ctr"/>
            <a:r>
              <a:rPr lang="en-US" dirty="0"/>
              <a:t>PATELLAR TENDON STRAPS</a:t>
            </a:r>
          </a:p>
        </p:txBody>
      </p:sp>
      <p:sp>
        <p:nvSpPr>
          <p:cNvPr id="3" name="Content Placeholder 2">
            <a:extLst>
              <a:ext uri="{FF2B5EF4-FFF2-40B4-BE49-F238E27FC236}">
                <a16:creationId xmlns:a16="http://schemas.microsoft.com/office/drawing/2014/main" id="{81C49F05-691E-9633-8036-7DBE47B3EE04}"/>
              </a:ext>
            </a:extLst>
          </p:cNvPr>
          <p:cNvSpPr>
            <a:spLocks noGrp="1"/>
          </p:cNvSpPr>
          <p:nvPr>
            <p:ph idx="1"/>
          </p:nvPr>
        </p:nvSpPr>
        <p:spPr>
          <a:xfrm>
            <a:off x="161801" y="2092986"/>
            <a:ext cx="5803571" cy="3274661"/>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Char char="•"/>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Patellar tendon straps are </a:t>
            </a:r>
            <a:r>
              <a:rPr lang="en-US" sz="3600" b="1" dirty="0">
                <a:solidFill>
                  <a:srgbClr val="FF0000"/>
                </a:solidFill>
                <a:effectLst>
                  <a:outerShdw blurRad="38100" dist="38100" dir="2700000" algn="tl">
                    <a:srgbClr val="000000">
                      <a:alpha val="43137"/>
                    </a:srgbClr>
                  </a:outerShdw>
                </a:effectLst>
              </a:rPr>
              <a:t>permissible by </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current 2025 NFHS </a:t>
            </a:r>
            <a:r>
              <a:rPr lang="en-US" sz="3600" b="1" dirty="0">
                <a:solidFill>
                  <a:srgbClr val="FF0000"/>
                </a:solidFill>
                <a:effectLst>
                  <a:outerShdw blurRad="38100" dist="38100" dir="2700000" algn="tl">
                    <a:srgbClr val="000000">
                      <a:alpha val="43137"/>
                    </a:srgbClr>
                  </a:outerShdw>
                </a:effectLst>
              </a:rPr>
              <a:t>F</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ootball</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Rules and is not considered an illegal equipment adornment.</a:t>
            </a:r>
          </a:p>
          <a:p>
            <a:pPr marL="0" indent="0">
              <a:buNone/>
            </a:pPr>
            <a:endParaRPr lang="en-US" dirty="0"/>
          </a:p>
        </p:txBody>
      </p:sp>
      <p:pic>
        <p:nvPicPr>
          <p:cNvPr id="1026" name="Picture 2" descr="McDavid Knee Strap/Patella - MD414">
            <a:extLst>
              <a:ext uri="{FF2B5EF4-FFF2-40B4-BE49-F238E27FC236}">
                <a16:creationId xmlns:a16="http://schemas.microsoft.com/office/drawing/2014/main" id="{A325C6E8-6470-85FC-E2B1-4084210BD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70" t="4356" r="12772" b="6244"/>
          <a:stretch/>
        </p:blipFill>
        <p:spPr bwMode="auto">
          <a:xfrm>
            <a:off x="5628904" y="1859952"/>
            <a:ext cx="3447803" cy="4145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wrappedpoint3">
            <a:extLst>
              <a:ext uri="{FF2B5EF4-FFF2-40B4-BE49-F238E27FC236}">
                <a16:creationId xmlns:a16="http://schemas.microsoft.com/office/drawing/2014/main" id="{EA7F8766-A6E1-8036-3F92-60D7F7585B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42" t="29430" r="21472"/>
          <a:stretch/>
        </p:blipFill>
        <p:spPr bwMode="auto">
          <a:xfrm>
            <a:off x="9293725" y="2185167"/>
            <a:ext cx="2639895" cy="349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1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690B-A57E-BBB1-6C92-43D767F7123E}"/>
              </a:ext>
            </a:extLst>
          </p:cNvPr>
          <p:cNvSpPr>
            <a:spLocks noGrp="1"/>
          </p:cNvSpPr>
          <p:nvPr>
            <p:ph type="title"/>
          </p:nvPr>
        </p:nvSpPr>
        <p:spPr>
          <a:xfrm>
            <a:off x="4394822" y="2373334"/>
            <a:ext cx="8200939" cy="2111332"/>
          </a:xfrm>
        </p:spPr>
        <p:txBody>
          <a:bodyPr>
            <a:normAutofit/>
          </a:bodyPr>
          <a:lstStyle/>
          <a:p>
            <a:pPr algn="ctr"/>
            <a:r>
              <a:rPr lang="en-US" dirty="0"/>
              <a:t>2025 NFHS FOOTBALL EDITORIAL CHANGES</a:t>
            </a:r>
          </a:p>
        </p:txBody>
      </p:sp>
      <p:pic>
        <p:nvPicPr>
          <p:cNvPr id="3" name="Picture 2" descr="A group of people playing football&#10;&#10;AI-generated content may be incorrect.">
            <a:extLst>
              <a:ext uri="{FF2B5EF4-FFF2-40B4-BE49-F238E27FC236}">
                <a16:creationId xmlns:a16="http://schemas.microsoft.com/office/drawing/2014/main" id="{62FE4CCC-E9F9-2887-723E-0CC1787636B8}"/>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371935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223A-FE61-BA21-8A98-218882F314FA}"/>
              </a:ext>
            </a:extLst>
          </p:cNvPr>
          <p:cNvSpPr>
            <a:spLocks noGrp="1"/>
          </p:cNvSpPr>
          <p:nvPr>
            <p:ph type="title"/>
          </p:nvPr>
        </p:nvSpPr>
        <p:spPr>
          <a:xfrm>
            <a:off x="4406221" y="2373334"/>
            <a:ext cx="8200939" cy="2111332"/>
          </a:xfrm>
        </p:spPr>
        <p:txBody>
          <a:bodyPr/>
          <a:lstStyle/>
          <a:p>
            <a:pPr algn="ctr"/>
            <a:r>
              <a:rPr lang="en-US" dirty="0"/>
              <a:t>NFHS INFORMATION</a:t>
            </a:r>
          </a:p>
        </p:txBody>
      </p:sp>
      <p:pic>
        <p:nvPicPr>
          <p:cNvPr id="3" name="Picture 2" descr="A group of people playing football&#10;&#10;AI-generated content may be incorrect.">
            <a:extLst>
              <a:ext uri="{FF2B5EF4-FFF2-40B4-BE49-F238E27FC236}">
                <a16:creationId xmlns:a16="http://schemas.microsoft.com/office/drawing/2014/main" id="{A6FF096E-E91A-9236-A026-E7B0D33E7460}"/>
              </a:ext>
            </a:extLst>
          </p:cNvPr>
          <p:cNvPicPr>
            <a:picLocks noChangeAspect="1"/>
          </p:cNvPicPr>
          <p:nvPr/>
        </p:nvPicPr>
        <p:blipFill>
          <a:blip r:embed="rId3"/>
          <a:stretch>
            <a:fillRect/>
          </a:stretch>
        </p:blipFill>
        <p:spPr>
          <a:xfrm>
            <a:off x="0" y="-47500"/>
            <a:ext cx="4841751" cy="6222670"/>
          </a:xfrm>
          <a:prstGeom prst="rect">
            <a:avLst/>
          </a:prstGeom>
          <a:noFill/>
          <a:ln w="19050">
            <a:solidFill>
              <a:schemeClr val="bg1"/>
            </a:solidFill>
          </a:ln>
        </p:spPr>
      </p:pic>
    </p:spTree>
    <p:extLst>
      <p:ext uri="{BB962C8B-B14F-4D97-AF65-F5344CB8AC3E}">
        <p14:creationId xmlns:p14="http://schemas.microsoft.com/office/powerpoint/2010/main" val="1416211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D242-81BE-BF4F-71E5-C63DE2E13F5E}"/>
              </a:ext>
            </a:extLst>
          </p:cNvPr>
          <p:cNvSpPr>
            <a:spLocks noGrp="1"/>
          </p:cNvSpPr>
          <p:nvPr>
            <p:ph type="title"/>
          </p:nvPr>
        </p:nvSpPr>
        <p:spPr/>
        <p:txBody>
          <a:bodyPr/>
          <a:lstStyle/>
          <a:p>
            <a:r>
              <a:rPr lang="en-US" dirty="0"/>
              <a:t>JERSEY MARKINGS</a:t>
            </a:r>
            <a:br>
              <a:rPr lang="en-US" dirty="0"/>
            </a:br>
            <a:r>
              <a:rPr lang="en-US" dirty="0"/>
              <a:t>RULES  1-5-1</a:t>
            </a:r>
            <a:r>
              <a:rPr lang="en-US" cap="none" dirty="0"/>
              <a:t>b(2)b(1), 1-5-1b(3)b(1)</a:t>
            </a:r>
            <a:endParaRPr lang="en-US" dirty="0"/>
          </a:p>
        </p:txBody>
      </p:sp>
      <p:sp>
        <p:nvSpPr>
          <p:cNvPr id="4" name="Content Placeholder 2">
            <a:extLst>
              <a:ext uri="{FF2B5EF4-FFF2-40B4-BE49-F238E27FC236}">
                <a16:creationId xmlns:a16="http://schemas.microsoft.com/office/drawing/2014/main" id="{155D52E4-231A-9468-D983-43859A8994CA}"/>
              </a:ext>
            </a:extLst>
          </p:cNvPr>
          <p:cNvSpPr>
            <a:spLocks noGrp="1"/>
          </p:cNvSpPr>
          <p:nvPr>
            <p:ph idx="1"/>
          </p:nvPr>
        </p:nvSpPr>
        <p:spPr>
          <a:xfrm>
            <a:off x="5376930" y="2852670"/>
            <a:ext cx="6590705" cy="2552451"/>
          </a:xfrm>
        </p:spPr>
        <p:txBody>
          <a:bodyPr>
            <a:normAutofit/>
          </a:bodyPr>
          <a:lstStyle/>
          <a:p>
            <a:pPr marL="0" indent="0">
              <a:buNone/>
            </a:pPr>
            <a:r>
              <a:rPr lang="en-US" dirty="0">
                <a:solidFill>
                  <a:schemeClr val="tx1"/>
                </a:solidFill>
              </a:rPr>
              <a:t>A school mascot is considered an allowable adornment to a jersey, in addition to the number, school’s nickname, school logo, school name and player name.  </a:t>
            </a:r>
          </a:p>
        </p:txBody>
      </p:sp>
      <p:pic>
        <p:nvPicPr>
          <p:cNvPr id="5" name="Picture 4" descr="A football player wearing a helmet&#10;&#10;AI-generated content may be incorrect.">
            <a:extLst>
              <a:ext uri="{FF2B5EF4-FFF2-40B4-BE49-F238E27FC236}">
                <a16:creationId xmlns:a16="http://schemas.microsoft.com/office/drawing/2014/main" id="{08844DD0-6CF6-A373-87D9-E9E2B13A6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517" y="1655715"/>
            <a:ext cx="4400296" cy="4337209"/>
          </a:xfrm>
          <a:prstGeom prst="rect">
            <a:avLst/>
          </a:prstGeom>
        </p:spPr>
      </p:pic>
    </p:spTree>
    <p:extLst>
      <p:ext uri="{BB962C8B-B14F-4D97-AF65-F5344CB8AC3E}">
        <p14:creationId xmlns:p14="http://schemas.microsoft.com/office/powerpoint/2010/main" val="962020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F07A-F444-FE1C-7003-7D54F156612A}"/>
              </a:ext>
            </a:extLst>
          </p:cNvPr>
          <p:cNvSpPr>
            <a:spLocks noGrp="1"/>
          </p:cNvSpPr>
          <p:nvPr>
            <p:ph type="title"/>
          </p:nvPr>
        </p:nvSpPr>
        <p:spPr/>
        <p:txBody>
          <a:bodyPr/>
          <a:lstStyle/>
          <a:p>
            <a:r>
              <a:rPr lang="en-US" dirty="0"/>
              <a:t>PENALTY ENFORCEMENT</a:t>
            </a:r>
            <a:br>
              <a:rPr lang="en-US" dirty="0"/>
            </a:br>
            <a:r>
              <a:rPr lang="en-US" dirty="0"/>
              <a:t>RULE 2-33-1a</a:t>
            </a:r>
          </a:p>
        </p:txBody>
      </p:sp>
      <p:sp>
        <p:nvSpPr>
          <p:cNvPr id="4" name="Content Placeholder 2">
            <a:extLst>
              <a:ext uri="{FF2B5EF4-FFF2-40B4-BE49-F238E27FC236}">
                <a16:creationId xmlns:a16="http://schemas.microsoft.com/office/drawing/2014/main" id="{C98537AE-2C63-A643-E9F6-36E96AE90F91}"/>
              </a:ext>
            </a:extLst>
          </p:cNvPr>
          <p:cNvSpPr>
            <a:spLocks noGrp="1"/>
          </p:cNvSpPr>
          <p:nvPr>
            <p:ph idx="1"/>
          </p:nvPr>
        </p:nvSpPr>
        <p:spPr>
          <a:xfrm>
            <a:off x="5003441" y="3052292"/>
            <a:ext cx="6825803" cy="1737065"/>
          </a:xfrm>
        </p:spPr>
        <p:txBody>
          <a:bodyPr>
            <a:normAutofit/>
          </a:bodyPr>
          <a:lstStyle/>
          <a:p>
            <a:pPr marL="0" indent="0">
              <a:buNone/>
            </a:pPr>
            <a:r>
              <a:rPr lang="en-US" dirty="0">
                <a:solidFill>
                  <a:schemeClr val="tx1"/>
                </a:solidFill>
              </a:rPr>
              <a:t>A loose-ball play is action during a free kick or scrimmage kick other than post-scrimmage kick fouls </a:t>
            </a:r>
            <a:r>
              <a:rPr lang="en-US" u="sng" dirty="0">
                <a:solidFill>
                  <a:schemeClr val="tx1"/>
                </a:solidFill>
              </a:rPr>
              <a:t>as defined in 2-16-2h</a:t>
            </a:r>
            <a:r>
              <a:rPr lang="en-US" dirty="0">
                <a:solidFill>
                  <a:schemeClr val="tx1"/>
                </a:solidFill>
              </a:rPr>
              <a:t>.</a:t>
            </a:r>
          </a:p>
        </p:txBody>
      </p:sp>
      <p:pic>
        <p:nvPicPr>
          <p:cNvPr id="5" name="Picture 4" descr="A football field with a play line&#10;&#10;AI-generated content may be incorrect.">
            <a:extLst>
              <a:ext uri="{FF2B5EF4-FFF2-40B4-BE49-F238E27FC236}">
                <a16:creationId xmlns:a16="http://schemas.microsoft.com/office/drawing/2014/main" id="{7819803F-DA46-1E57-420A-9FEC7B022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06" y="1658493"/>
            <a:ext cx="3870086" cy="4423742"/>
          </a:xfrm>
          <a:prstGeom prst="rect">
            <a:avLst/>
          </a:prstGeom>
        </p:spPr>
      </p:pic>
    </p:spTree>
    <p:extLst>
      <p:ext uri="{BB962C8B-B14F-4D97-AF65-F5344CB8AC3E}">
        <p14:creationId xmlns:p14="http://schemas.microsoft.com/office/powerpoint/2010/main" val="1972552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0023-E622-8CDB-D6D3-0E8B8E4BD6FE}"/>
              </a:ext>
            </a:extLst>
          </p:cNvPr>
          <p:cNvSpPr>
            <a:spLocks noGrp="1"/>
          </p:cNvSpPr>
          <p:nvPr>
            <p:ph type="title"/>
          </p:nvPr>
        </p:nvSpPr>
        <p:spPr/>
        <p:txBody>
          <a:bodyPr/>
          <a:lstStyle/>
          <a:p>
            <a:r>
              <a:rPr lang="en-US" dirty="0"/>
              <a:t>TYPES OF PLAYS</a:t>
            </a:r>
            <a:br>
              <a:rPr lang="en-US" dirty="0"/>
            </a:br>
            <a:r>
              <a:rPr lang="en-US" dirty="0"/>
              <a:t>RULES 10-3-1, 2</a:t>
            </a:r>
          </a:p>
        </p:txBody>
      </p:sp>
      <p:sp>
        <p:nvSpPr>
          <p:cNvPr id="4" name="Content Placeholder 2">
            <a:extLst>
              <a:ext uri="{FF2B5EF4-FFF2-40B4-BE49-F238E27FC236}">
                <a16:creationId xmlns:a16="http://schemas.microsoft.com/office/drawing/2014/main" id="{00DFC210-E05F-C00C-D86B-2461813B7493}"/>
              </a:ext>
            </a:extLst>
          </p:cNvPr>
          <p:cNvSpPr>
            <a:spLocks noGrp="1"/>
          </p:cNvSpPr>
          <p:nvPr>
            <p:ph idx="1"/>
          </p:nvPr>
        </p:nvSpPr>
        <p:spPr>
          <a:xfrm>
            <a:off x="4958366" y="3026536"/>
            <a:ext cx="7167093" cy="2350394"/>
          </a:xfrm>
        </p:spPr>
        <p:txBody>
          <a:bodyPr>
            <a:normAutofit/>
          </a:bodyPr>
          <a:lstStyle/>
          <a:p>
            <a:pPr marL="0" indent="0">
              <a:buNone/>
            </a:pPr>
            <a:r>
              <a:rPr lang="en-US" b="0" i="0" u="none" strike="noStrike" baseline="0" dirty="0">
                <a:solidFill>
                  <a:srgbClr val="000000"/>
                </a:solidFill>
                <a:latin typeface="Calibri" panose="020F0502020204030204" pitchFamily="34" charset="0"/>
              </a:rPr>
              <a:t>A loose-ball play is </a:t>
            </a:r>
            <a:r>
              <a:rPr lang="en-US" b="0" i="0" u="sng" strike="noStrike" baseline="0" dirty="0">
                <a:solidFill>
                  <a:srgbClr val="000000"/>
                </a:solidFill>
                <a:latin typeface="Calibri" panose="020F0502020204030204" pitchFamily="34" charset="0"/>
              </a:rPr>
              <a:t>action defined in 2-33-1a, b, c, and d</a:t>
            </a:r>
            <a:r>
              <a:rPr lang="en-US" b="0" i="0" strike="noStrike" baseline="0" dirty="0">
                <a:solidFill>
                  <a:srgbClr val="000000"/>
                </a:solidFill>
                <a:latin typeface="Calibri" panose="020F0502020204030204" pitchFamily="34" charset="0"/>
              </a:rPr>
              <a:t>. A running play is any action </a:t>
            </a:r>
            <a:r>
              <a:rPr lang="en-US" b="0" i="0" u="sng" strike="noStrike" baseline="0" dirty="0">
                <a:solidFill>
                  <a:srgbClr val="000000"/>
                </a:solidFill>
                <a:latin typeface="Calibri" panose="020F0502020204030204" pitchFamily="34" charset="0"/>
              </a:rPr>
              <a:t>as defined in 2-33-2</a:t>
            </a:r>
            <a:r>
              <a:rPr lang="en-US" b="0" i="0" strike="noStrike" baseline="0" dirty="0">
                <a:solidFill>
                  <a:srgbClr val="000000"/>
                </a:solidFill>
                <a:latin typeface="Calibri" panose="020F0502020204030204" pitchFamily="34" charset="0"/>
              </a:rPr>
              <a:t>.</a:t>
            </a:r>
            <a:endParaRPr lang="en-US" dirty="0"/>
          </a:p>
        </p:txBody>
      </p:sp>
      <p:pic>
        <p:nvPicPr>
          <p:cNvPr id="5" name="Picture 4" descr="A football field with a play line&#10;&#10;AI-generated content may be incorrect.">
            <a:extLst>
              <a:ext uri="{FF2B5EF4-FFF2-40B4-BE49-F238E27FC236}">
                <a16:creationId xmlns:a16="http://schemas.microsoft.com/office/drawing/2014/main" id="{DA078DF7-BB43-775A-0C86-FB9661D2E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07" y="1608031"/>
            <a:ext cx="3893283" cy="4458974"/>
          </a:xfrm>
          <a:prstGeom prst="rect">
            <a:avLst/>
          </a:prstGeom>
        </p:spPr>
      </p:pic>
    </p:spTree>
    <p:extLst>
      <p:ext uri="{BB962C8B-B14F-4D97-AF65-F5344CB8AC3E}">
        <p14:creationId xmlns:p14="http://schemas.microsoft.com/office/powerpoint/2010/main" val="1641872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7533-40CC-F123-7EE9-4E7DBB020BF6}"/>
              </a:ext>
            </a:extLst>
          </p:cNvPr>
          <p:cNvSpPr>
            <a:spLocks noGrp="1"/>
          </p:cNvSpPr>
          <p:nvPr>
            <p:ph type="title"/>
          </p:nvPr>
        </p:nvSpPr>
        <p:spPr/>
        <p:txBody>
          <a:bodyPr/>
          <a:lstStyle/>
          <a:p>
            <a:r>
              <a:rPr lang="en-US" dirty="0"/>
              <a:t>DEFENSELESS RECEIVER</a:t>
            </a:r>
            <a:br>
              <a:rPr lang="en-US" dirty="0"/>
            </a:br>
            <a:r>
              <a:rPr lang="en-US" dirty="0"/>
              <a:t>RULE 9-4-3p (NEW)</a:t>
            </a:r>
          </a:p>
        </p:txBody>
      </p:sp>
      <p:sp>
        <p:nvSpPr>
          <p:cNvPr id="3" name="Content Placeholder 2">
            <a:extLst>
              <a:ext uri="{FF2B5EF4-FFF2-40B4-BE49-F238E27FC236}">
                <a16:creationId xmlns:a16="http://schemas.microsoft.com/office/drawing/2014/main" id="{0EF6E53B-B6D7-EC90-3238-C2580CAEBCEC}"/>
              </a:ext>
            </a:extLst>
          </p:cNvPr>
          <p:cNvSpPr>
            <a:spLocks noGrp="1"/>
          </p:cNvSpPr>
          <p:nvPr>
            <p:ph idx="1"/>
          </p:nvPr>
        </p:nvSpPr>
        <p:spPr>
          <a:xfrm>
            <a:off x="4168238" y="1772503"/>
            <a:ext cx="7754588" cy="4187707"/>
          </a:xfrm>
        </p:spPr>
        <p:txBody>
          <a:bodyPr/>
          <a:lstStyle/>
          <a:p>
            <a:pPr marL="0" indent="0" algn="l">
              <a:buNone/>
            </a:pPr>
            <a:r>
              <a:rPr lang="en-US" b="1" i="0" u="none" strike="noStrike" baseline="0" dirty="0">
                <a:solidFill>
                  <a:schemeClr val="tx1"/>
                </a:solidFill>
                <a:ea typeface="Calibri" panose="020F0502020204030204" pitchFamily="34" charset="0"/>
              </a:rPr>
              <a:t>ART. 3 . . . </a:t>
            </a:r>
            <a:r>
              <a:rPr lang="en-US" b="0" i="0" u="none" strike="noStrike" baseline="0" dirty="0">
                <a:solidFill>
                  <a:schemeClr val="tx1"/>
                </a:solidFill>
                <a:ea typeface="Calibri" panose="020F0502020204030204" pitchFamily="34" charset="0"/>
              </a:rPr>
              <a:t>No player or nonplayer shall: …</a:t>
            </a:r>
          </a:p>
          <a:p>
            <a:pPr marL="0" indent="0" algn="l">
              <a:buNone/>
            </a:pPr>
            <a:r>
              <a:rPr lang="en-US" b="0" i="0" u="none" strike="noStrike" baseline="0" dirty="0">
                <a:solidFill>
                  <a:schemeClr val="tx1"/>
                </a:solidFill>
                <a:ea typeface="Calibri" panose="020F0502020204030204" pitchFamily="34" charset="0"/>
              </a:rPr>
              <a:t>p.  Initiate forceful contact against a defenseless receiver as in 2-32-16b and 2-32-16c that is not:</a:t>
            </a:r>
          </a:p>
          <a:p>
            <a:pPr marL="0" indent="0" algn="l">
              <a:buNone/>
            </a:pPr>
            <a:r>
              <a:rPr lang="en-US" b="0" i="0" u="none" strike="noStrike" baseline="0" dirty="0">
                <a:solidFill>
                  <a:schemeClr val="tx1"/>
                </a:solidFill>
                <a:ea typeface="Calibri" panose="020F0502020204030204" pitchFamily="34" charset="0"/>
              </a:rPr>
              <a:t>1.  Incidental contact as a result of making a play on the ball;</a:t>
            </a:r>
          </a:p>
          <a:p>
            <a:pPr marL="0" indent="0" algn="l">
              <a:buNone/>
            </a:pPr>
            <a:r>
              <a:rPr lang="en-US" b="0" i="0" u="none" strike="noStrike" baseline="0" dirty="0">
                <a:solidFill>
                  <a:schemeClr val="tx1"/>
                </a:solidFill>
                <a:ea typeface="Calibri" panose="020F0502020204030204" pitchFamily="34" charset="0"/>
              </a:rPr>
              <a:t>2.  Initiated with open hands; or</a:t>
            </a:r>
          </a:p>
          <a:p>
            <a:pPr marL="0" indent="0" algn="l">
              <a:buNone/>
            </a:pPr>
            <a:r>
              <a:rPr lang="en-US" b="0" i="0" u="none" strike="noStrike" baseline="0" dirty="0">
                <a:solidFill>
                  <a:schemeClr val="tx1"/>
                </a:solidFill>
                <a:ea typeface="Calibri" panose="020F0502020204030204" pitchFamily="34" charset="0"/>
              </a:rPr>
              <a:t>3.  An attempt to tackle by wrapping arm(s) around the receiver.</a:t>
            </a:r>
          </a:p>
          <a:p>
            <a:pPr marL="0" indent="0" algn="l">
              <a:buNone/>
            </a:pPr>
            <a:r>
              <a:rPr lang="en-US" b="1" dirty="0">
                <a:solidFill>
                  <a:schemeClr val="tx1"/>
                </a:solidFill>
              </a:rPr>
              <a:t>PENALTY:  15 Yards  (Personal Foul)</a:t>
            </a:r>
          </a:p>
        </p:txBody>
      </p:sp>
      <p:pic>
        <p:nvPicPr>
          <p:cNvPr id="4" name="Picture 3" descr="A person in a garment&#10;&#10;Description automatically generated with low confidence">
            <a:extLst>
              <a:ext uri="{FF2B5EF4-FFF2-40B4-BE49-F238E27FC236}">
                <a16:creationId xmlns:a16="http://schemas.microsoft.com/office/drawing/2014/main" id="{09E6659C-35A9-151F-2C24-60D728A2D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97" y="1772503"/>
            <a:ext cx="2719291" cy="4187707"/>
          </a:xfrm>
          <a:prstGeom prst="rect">
            <a:avLst/>
          </a:prstGeom>
        </p:spPr>
      </p:pic>
    </p:spTree>
    <p:extLst>
      <p:ext uri="{BB962C8B-B14F-4D97-AF65-F5344CB8AC3E}">
        <p14:creationId xmlns:p14="http://schemas.microsoft.com/office/powerpoint/2010/main" val="3890457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190006" y="365125"/>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2025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352313079"/>
              </p:ext>
            </p:extLst>
          </p:nvPr>
        </p:nvGraphicFramePr>
        <p:xfrm>
          <a:off x="747176" y="1695080"/>
          <a:ext cx="10697647" cy="4128225"/>
        </p:xfrm>
        <a:graphic>
          <a:graphicData uri="http://schemas.openxmlformats.org/drawingml/2006/table">
            <a:tbl>
              <a:tblPr firstRow="1" bandRow="1">
                <a:tableStyleId>{5C22544A-7EE6-4342-B048-85BDC9FD1C3A}</a:tableStyleId>
              </a:tblPr>
              <a:tblGrid>
                <a:gridCol w="2934239">
                  <a:extLst>
                    <a:ext uri="{9D8B030D-6E8A-4147-A177-3AD203B41FA5}">
                      <a16:colId xmlns:a16="http://schemas.microsoft.com/office/drawing/2014/main" val="4172842299"/>
                    </a:ext>
                  </a:extLst>
                </a:gridCol>
                <a:gridCol w="7763408">
                  <a:extLst>
                    <a:ext uri="{9D8B030D-6E8A-4147-A177-3AD203B41FA5}">
                      <a16:colId xmlns:a16="http://schemas.microsoft.com/office/drawing/2014/main" val="2001053681"/>
                    </a:ext>
                  </a:extLst>
                </a:gridCol>
              </a:tblGrid>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2-32-16d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Removed 2-32-16d and placed it under a new 9-4-3p.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478836">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2-41-9b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Removed the term “related running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2-41-9c, 10-3-3c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in reference to “8-5-2a EXCEPTION” to the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6-1-9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Simplified the existing rules language dealing with a free kick.</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7-2-5b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Clarified the existing rule dealing with the snapper.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824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9-4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a new PENALTY for the new 9-4-3p dealing with a defenseless receiver.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Calibri" panose="020F0502020204030204" pitchFamily="34" charset="0"/>
                        </a:rPr>
                        <a:t>9-5-1g, 9-8-1j</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Changed “contest” to “game.”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Calibri" panose="020F0502020204030204" pitchFamily="34" charset="0"/>
                        </a:rPr>
                        <a:t>9-8-1g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Clarified the existing rule dealing with the team.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77761762"/>
                  </a:ext>
                </a:extLst>
              </a:tr>
            </a:tbl>
          </a:graphicData>
        </a:graphic>
      </p:graphicFrame>
    </p:spTree>
    <p:extLst>
      <p:ext uri="{BB962C8B-B14F-4D97-AF65-F5344CB8AC3E}">
        <p14:creationId xmlns:p14="http://schemas.microsoft.com/office/powerpoint/2010/main" val="2737657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190006" y="365125"/>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2025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2412293941"/>
              </p:ext>
            </p:extLst>
          </p:nvPr>
        </p:nvGraphicFramePr>
        <p:xfrm>
          <a:off x="619538" y="1690688"/>
          <a:ext cx="10887652" cy="4068843"/>
        </p:xfrm>
        <a:graphic>
          <a:graphicData uri="http://schemas.openxmlformats.org/drawingml/2006/table">
            <a:tbl>
              <a:tblPr firstRow="1" bandRow="1">
                <a:tableStyleId>{5C22544A-7EE6-4342-B048-85BDC9FD1C3A}</a:tableStyleId>
              </a:tblPr>
              <a:tblGrid>
                <a:gridCol w="2986355">
                  <a:extLst>
                    <a:ext uri="{9D8B030D-6E8A-4147-A177-3AD203B41FA5}">
                      <a16:colId xmlns:a16="http://schemas.microsoft.com/office/drawing/2014/main" val="4172842299"/>
                    </a:ext>
                  </a:extLst>
                </a:gridCol>
                <a:gridCol w="7901297">
                  <a:extLst>
                    <a:ext uri="{9D8B030D-6E8A-4147-A177-3AD203B41FA5}">
                      <a16:colId xmlns:a16="http://schemas.microsoft.com/office/drawing/2014/main" val="2001053681"/>
                    </a:ext>
                  </a:extLst>
                </a:gridCol>
              </a:tblGrid>
              <a:tr h="836042">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Changed the penalty reference for special enforcement on roughing the passer to 9-4-4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485803">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Grammar changes within the rules language.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10-4-4a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Correct an omission when the rule was reorganized.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10-5-3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Further clarified enforcement with regards to a safety.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836042">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9-, 8-, 6-Player Rules Differences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Updated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477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9-4-3p to the list under loss of 15 yards.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477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Updated the index with revised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785596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C0E8-1C46-9A45-6D7B-44D1E0009B64}"/>
              </a:ext>
            </a:extLst>
          </p:cNvPr>
          <p:cNvSpPr>
            <a:spLocks noGrp="1"/>
          </p:cNvSpPr>
          <p:nvPr>
            <p:ph type="title"/>
          </p:nvPr>
        </p:nvSpPr>
        <p:spPr>
          <a:xfrm>
            <a:off x="4394345" y="2373334"/>
            <a:ext cx="8200939" cy="2111332"/>
          </a:xfrm>
        </p:spPr>
        <p:txBody>
          <a:bodyPr/>
          <a:lstStyle/>
          <a:p>
            <a:pPr algn="ctr"/>
            <a:r>
              <a:rPr lang="en-US" dirty="0"/>
              <a:t>2025 NFHS FOOTBALL RULES REMINDER</a:t>
            </a:r>
          </a:p>
        </p:txBody>
      </p:sp>
      <p:pic>
        <p:nvPicPr>
          <p:cNvPr id="3" name="Picture 2" descr="A group of people playing football&#10;&#10;AI-generated content may be incorrect.">
            <a:extLst>
              <a:ext uri="{FF2B5EF4-FFF2-40B4-BE49-F238E27FC236}">
                <a16:creationId xmlns:a16="http://schemas.microsoft.com/office/drawing/2014/main" id="{35516C89-5B81-61AA-EAC7-6BEFEE6B1D13}"/>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3125647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B3AC-C1C3-79CB-9C4F-C0106DA620F1}"/>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3" name="Content Placeholder 2">
            <a:extLst>
              <a:ext uri="{FF2B5EF4-FFF2-40B4-BE49-F238E27FC236}">
                <a16:creationId xmlns:a16="http://schemas.microsoft.com/office/drawing/2014/main" id="{C2C57F08-683E-3226-9A3C-BB2A5D958A71}"/>
              </a:ext>
            </a:extLst>
          </p:cNvPr>
          <p:cNvSpPr>
            <a:spLocks noGrp="1"/>
          </p:cNvSpPr>
          <p:nvPr>
            <p:ph idx="1"/>
          </p:nvPr>
        </p:nvSpPr>
        <p:spPr>
          <a:xfrm>
            <a:off x="7113320" y="2336264"/>
            <a:ext cx="4892634" cy="2995757"/>
          </a:xfrm>
        </p:spPr>
        <p:txBody>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0"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Jerseys of the home team shall all be the same dark color(s) that clearly contrasts to white. </a:t>
            </a:r>
          </a:p>
          <a:p>
            <a:endParaRPr lang="en-US" dirty="0"/>
          </a:p>
        </p:txBody>
      </p:sp>
      <p:pic>
        <p:nvPicPr>
          <p:cNvPr id="4" name="Picture 3" descr="A football player in a uniform&#10;&#10;Description automatically generated with medium confidence">
            <a:extLst>
              <a:ext uri="{FF2B5EF4-FFF2-40B4-BE49-F238E27FC236}">
                <a16:creationId xmlns:a16="http://schemas.microsoft.com/office/drawing/2014/main" id="{6108E1AF-2113-053B-FE26-A589FD33E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5964785" cy="4427642"/>
          </a:xfrm>
          <a:prstGeom prst="rect">
            <a:avLst/>
          </a:prstGeom>
        </p:spPr>
      </p:pic>
      <p:sp>
        <p:nvSpPr>
          <p:cNvPr id="5" name="TextBox 4">
            <a:extLst>
              <a:ext uri="{FF2B5EF4-FFF2-40B4-BE49-F238E27FC236}">
                <a16:creationId xmlns:a16="http://schemas.microsoft.com/office/drawing/2014/main" id="{D5CC43BF-F2CB-BB44-ECD0-48F691440309}"/>
              </a:ext>
            </a:extLst>
          </p:cNvPr>
          <p:cNvSpPr txBox="1"/>
          <p:nvPr/>
        </p:nvSpPr>
        <p:spPr>
          <a:xfrm>
            <a:off x="1985863" y="3016251"/>
            <a:ext cx="1090636" cy="307777"/>
          </a:xfrm>
          <a:prstGeom prst="rect">
            <a:avLst/>
          </a:prstGeom>
          <a:solidFill>
            <a:srgbClr val="3D3D3D"/>
          </a:solidFill>
          <a:ln>
            <a:noFill/>
          </a:ln>
        </p:spPr>
        <p:txBody>
          <a:bodyPr wrap="square" rtlCol="0">
            <a:spAutoFit/>
          </a:bodyPr>
          <a:lstStyle/>
          <a:p>
            <a:pPr algn="ctr"/>
            <a:r>
              <a:rPr lang="en-US" sz="1400" b="1" dirty="0">
                <a:solidFill>
                  <a:schemeClr val="bg1"/>
                </a:solidFill>
              </a:rPr>
              <a:t>KANE</a:t>
            </a:r>
          </a:p>
        </p:txBody>
      </p:sp>
      <p:sp>
        <p:nvSpPr>
          <p:cNvPr id="6" name="TextBox 5">
            <a:extLst>
              <a:ext uri="{FF2B5EF4-FFF2-40B4-BE49-F238E27FC236}">
                <a16:creationId xmlns:a16="http://schemas.microsoft.com/office/drawing/2014/main" id="{B8B0C9D3-6424-CF37-426A-4A201AAFA396}"/>
              </a:ext>
            </a:extLst>
          </p:cNvPr>
          <p:cNvSpPr txBox="1"/>
          <p:nvPr/>
        </p:nvSpPr>
        <p:spPr>
          <a:xfrm>
            <a:off x="4512229" y="3121223"/>
            <a:ext cx="1358119" cy="307777"/>
          </a:xfrm>
          <a:prstGeom prst="rect">
            <a:avLst/>
          </a:prstGeom>
          <a:solidFill>
            <a:srgbClr val="3D3D3D"/>
          </a:solidFill>
        </p:spPr>
        <p:txBody>
          <a:bodyPr wrap="square" rtlCol="0">
            <a:spAutoFit/>
          </a:bodyPr>
          <a:lstStyle/>
          <a:p>
            <a:pPr algn="ctr"/>
            <a:r>
              <a:rPr lang="en-US" sz="1400" b="1" dirty="0">
                <a:solidFill>
                  <a:schemeClr val="bg1"/>
                </a:solidFill>
              </a:rPr>
              <a:t>FISH</a:t>
            </a:r>
          </a:p>
        </p:txBody>
      </p:sp>
    </p:spTree>
    <p:extLst>
      <p:ext uri="{BB962C8B-B14F-4D97-AF65-F5344CB8AC3E}">
        <p14:creationId xmlns:p14="http://schemas.microsoft.com/office/powerpoint/2010/main" val="3282424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18CB-8B98-5077-0EF7-307D4C001BA7}"/>
              </a:ext>
            </a:extLst>
          </p:cNvPr>
          <p:cNvSpPr>
            <a:spLocks noGrp="1"/>
          </p:cNvSpPr>
          <p:nvPr>
            <p:ph type="title"/>
          </p:nvPr>
        </p:nvSpPr>
        <p:spPr/>
        <p:txBody>
          <a:bodyPr/>
          <a:lstStyle/>
          <a:p>
            <a: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HOME JERSEYS</a:t>
            </a:r>
            <a:b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RULE 1-5-1b(3)</a:t>
            </a:r>
            <a:endParaRPr lang="en-US" dirty="0"/>
          </a:p>
        </p:txBody>
      </p:sp>
      <p:sp>
        <p:nvSpPr>
          <p:cNvPr id="3" name="Content Placeholder 2">
            <a:extLst>
              <a:ext uri="{FF2B5EF4-FFF2-40B4-BE49-F238E27FC236}">
                <a16:creationId xmlns:a16="http://schemas.microsoft.com/office/drawing/2014/main" id="{2CAB6CC6-AE60-7BB0-78B3-5217B50A4440}"/>
              </a:ext>
            </a:extLst>
          </p:cNvPr>
          <p:cNvSpPr>
            <a:spLocks noGrp="1"/>
          </p:cNvSpPr>
          <p:nvPr>
            <p:ph idx="1"/>
          </p:nvPr>
        </p:nvSpPr>
        <p:spPr>
          <a:xfrm>
            <a:off x="838200" y="4904299"/>
            <a:ext cx="10515600" cy="1325563"/>
          </a:xfrm>
        </p:spPr>
        <p:txBody>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800" b="0"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These jerseys of the home team are illegal because all members of the home team must wear the same dark color(s) that clearly contrasts to white.</a:t>
            </a:r>
          </a:p>
          <a:p>
            <a:pPr marL="0" indent="0">
              <a:buNone/>
            </a:pPr>
            <a:endParaRPr lang="en-US" dirty="0"/>
          </a:p>
        </p:txBody>
      </p:sp>
      <p:pic>
        <p:nvPicPr>
          <p:cNvPr id="4" name="Picture 3" descr="A group of football players&#10;&#10;Description automatically generated">
            <a:extLst>
              <a:ext uri="{FF2B5EF4-FFF2-40B4-BE49-F238E27FC236}">
                <a16:creationId xmlns:a16="http://schemas.microsoft.com/office/drawing/2014/main" id="{00CCE24E-40E2-D954-3A83-660207817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480" y="1690688"/>
            <a:ext cx="8321040" cy="3145536"/>
          </a:xfrm>
          <a:prstGeom prst="rect">
            <a:avLst/>
          </a:prstGeom>
        </p:spPr>
      </p:pic>
    </p:spTree>
    <p:extLst>
      <p:ext uri="{BB962C8B-B14F-4D97-AF65-F5344CB8AC3E}">
        <p14:creationId xmlns:p14="http://schemas.microsoft.com/office/powerpoint/2010/main" val="3000502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8B69-FDA4-3FEF-9180-5340E4767CEB}"/>
              </a:ext>
            </a:extLst>
          </p:cNvPr>
          <p:cNvSpPr>
            <a:spLocks noGrp="1"/>
          </p:cNvSpPr>
          <p:nvPr>
            <p:ph type="title"/>
          </p:nvPr>
        </p:nvSpPr>
        <p:spPr>
          <a:xfrm>
            <a:off x="4394345" y="2373334"/>
            <a:ext cx="8200939" cy="2111332"/>
          </a:xfrm>
        </p:spPr>
        <p:txBody>
          <a:bodyPr>
            <a:normAutofit/>
          </a:bodyPr>
          <a:lstStyle/>
          <a:p>
            <a:pPr algn="ctr"/>
            <a:r>
              <a:rPr lang="en-US" dirty="0"/>
              <a:t>2025 NFHS FOOTBALL POINTS OF EMPHASIS</a:t>
            </a:r>
          </a:p>
        </p:txBody>
      </p:sp>
      <p:pic>
        <p:nvPicPr>
          <p:cNvPr id="3" name="Picture 2" descr="A group of people playing football&#10;&#10;AI-generated content may be incorrect.">
            <a:extLst>
              <a:ext uri="{FF2B5EF4-FFF2-40B4-BE49-F238E27FC236}">
                <a16:creationId xmlns:a16="http://schemas.microsoft.com/office/drawing/2014/main" id="{7B20EAC7-58F5-50DA-BAD7-83F3EA89273C}"/>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57469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National Federation of State </a:t>
            </a:r>
            <a:br>
              <a:rPr lang="en-US" dirty="0"/>
            </a:br>
            <a:r>
              <a:rPr lang="en-US" dirty="0"/>
              <a:t>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838200" y="1825625"/>
            <a:ext cx="10515600" cy="4351338"/>
          </a:xfrm>
        </p:spPr>
        <p:txBody>
          <a:bodyPr>
            <a:normAutofit/>
          </a:bodyPr>
          <a:lstStyle/>
          <a:p>
            <a:r>
              <a:rPr lang="en-US" altLang="en-US" dirty="0"/>
              <a:t>NFHS (located in Indianapolis, IN – Est. 1920):</a:t>
            </a:r>
          </a:p>
          <a:p>
            <a:pPr lvl="1"/>
            <a:r>
              <a:rPr lang="en-US" altLang="en-US" dirty="0"/>
              <a:t>National leader and advocate for high school </a:t>
            </a:r>
            <a:br>
              <a:rPr lang="en-US" altLang="en-US" dirty="0"/>
            </a:br>
            <a:r>
              <a:rPr lang="en-US" altLang="en-US" dirty="0"/>
              <a:t>athletics and performing arts programs.</a:t>
            </a:r>
          </a:p>
          <a:p>
            <a:pPr lvl="1"/>
            <a:r>
              <a:rPr lang="en-US" altLang="en-US" dirty="0"/>
              <a:t>Serves 51 state associations, 19,800 high </a:t>
            </a:r>
            <a:br>
              <a:rPr lang="en-US" altLang="en-US" dirty="0"/>
            </a:br>
            <a:r>
              <a:rPr lang="en-US" altLang="en-US" dirty="0"/>
              <a:t>schools and 12 million student participants.</a:t>
            </a:r>
          </a:p>
          <a:p>
            <a:pPr lvl="1"/>
            <a:r>
              <a:rPr lang="en-US" altLang="en-US" dirty="0"/>
              <a:t>Writes playing rules for 18 high school </a:t>
            </a:r>
            <a:br>
              <a:rPr lang="en-US" altLang="en-US" dirty="0"/>
            </a:br>
            <a:r>
              <a:rPr lang="en-US" altLang="en-US" dirty="0"/>
              <a:t>sports for boys and girls.</a:t>
            </a:r>
          </a:p>
          <a:p>
            <a:pPr lvl="1"/>
            <a:r>
              <a:rPr lang="en-US" altLang="en-US" dirty="0"/>
              <a:t>Offers online education courses for high </a:t>
            </a:r>
            <a:br>
              <a:rPr lang="en-US" altLang="en-US" dirty="0"/>
            </a:br>
            <a:r>
              <a:rPr lang="en-US" altLang="en-US" dirty="0"/>
              <a:t>school coaches, officials, parents, students and others.</a:t>
            </a:r>
          </a:p>
          <a:p>
            <a:pPr lvl="1"/>
            <a:r>
              <a:rPr lang="en-US" altLang="en-US" dirty="0"/>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778" y="2386725"/>
            <a:ext cx="4572222" cy="2288016"/>
          </a:xfrm>
          <a:prstGeom prst="rect">
            <a:avLst/>
          </a:prstGeom>
        </p:spPr>
      </p:pic>
    </p:spTree>
    <p:extLst>
      <p:ext uri="{BB962C8B-B14F-4D97-AF65-F5344CB8AC3E}">
        <p14:creationId xmlns:p14="http://schemas.microsoft.com/office/powerpoint/2010/main" val="2618511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B024-FE85-0760-4E88-BEED2B33D389}"/>
              </a:ext>
            </a:extLst>
          </p:cNvPr>
          <p:cNvSpPr>
            <a:spLocks noGrp="1"/>
          </p:cNvSpPr>
          <p:nvPr>
            <p:ph type="title"/>
          </p:nvPr>
        </p:nvSpPr>
        <p:spPr>
          <a:xfrm>
            <a:off x="106878" y="151369"/>
            <a:ext cx="9440883" cy="1325563"/>
          </a:xfrm>
        </p:spPr>
        <p:txBody>
          <a:bodyPr>
            <a:normAutofit/>
          </a:bodyPr>
          <a:lstStyle/>
          <a:p>
            <a:r>
              <a:rPr lang="en-US" sz="4000" dirty="0"/>
              <a:t>2025 NFHS FOOTBALL POINTS OF EMPHASIS</a:t>
            </a:r>
          </a:p>
        </p:txBody>
      </p:sp>
      <p:sp>
        <p:nvSpPr>
          <p:cNvPr id="3" name="Content Placeholder 2">
            <a:extLst>
              <a:ext uri="{FF2B5EF4-FFF2-40B4-BE49-F238E27FC236}">
                <a16:creationId xmlns:a16="http://schemas.microsoft.com/office/drawing/2014/main" id="{83050C6B-EF0F-1021-DB69-6C6136FCA00B}"/>
              </a:ext>
            </a:extLst>
          </p:cNvPr>
          <p:cNvSpPr>
            <a:spLocks noGrp="1"/>
          </p:cNvSpPr>
          <p:nvPr>
            <p:ph idx="1"/>
          </p:nvPr>
        </p:nvSpPr>
        <p:spPr>
          <a:xfrm>
            <a:off x="617517" y="2122508"/>
            <a:ext cx="11412187" cy="3162011"/>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
                <a:srgbClr val="EA1F45"/>
              </a:buClr>
              <a:buSzTx/>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	</a:t>
            </a:r>
            <a:r>
              <a:rPr lang="en-US" sz="4000" b="1" dirty="0">
                <a:solidFill>
                  <a:srgbClr val="00205B"/>
                </a:solidFill>
              </a:rPr>
              <a:t>Illegal and Improperly Worn Player Equipment</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None/>
              <a:tabLst/>
              <a:defRPr/>
            </a:pPr>
            <a:r>
              <a:rPr lang="en-US" sz="4000" b="1" dirty="0">
                <a:solidFill>
                  <a:srgbClr val="00205B"/>
                </a:solidFill>
              </a:rPr>
              <a:t>2.	Sportsmanship</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lang="en-US" sz="4000" b="1" dirty="0">
                <a:solidFill>
                  <a:srgbClr val="00205B"/>
                </a:solidFill>
              </a:rPr>
              <a:t>3.	Defenseless Player / Targeting</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4005975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EE96-7167-195B-423C-EECBD5A2C9E6}"/>
              </a:ext>
            </a:extLst>
          </p:cNvPr>
          <p:cNvSpPr>
            <a:spLocks noGrp="1"/>
          </p:cNvSpPr>
          <p:nvPr>
            <p:ph type="title"/>
          </p:nvPr>
        </p:nvSpPr>
        <p:spPr/>
        <p:txBody>
          <a:bodyPr/>
          <a:lstStyle/>
          <a:p>
            <a:r>
              <a:rPr lang="en-US" dirty="0"/>
              <a:t>ILLEGAL AND IMPROPERLY WORN PLAYER EQUIPMENT</a:t>
            </a:r>
          </a:p>
        </p:txBody>
      </p:sp>
      <p:sp>
        <p:nvSpPr>
          <p:cNvPr id="4" name="Content Placeholder 2">
            <a:extLst>
              <a:ext uri="{FF2B5EF4-FFF2-40B4-BE49-F238E27FC236}">
                <a16:creationId xmlns:a16="http://schemas.microsoft.com/office/drawing/2014/main" id="{B405F6F9-F800-9417-2E02-489DDB30E0A7}"/>
              </a:ext>
            </a:extLst>
          </p:cNvPr>
          <p:cNvSpPr>
            <a:spLocks noGrp="1"/>
          </p:cNvSpPr>
          <p:nvPr>
            <p:ph idx="1"/>
          </p:nvPr>
        </p:nvSpPr>
        <p:spPr>
          <a:xfrm>
            <a:off x="7281798" y="1534590"/>
            <a:ext cx="4747070" cy="4624670"/>
          </a:xfrm>
        </p:spPr>
        <p:txBody>
          <a:bodyPr>
            <a:normAutofit fontScale="92500" lnSpcReduction="10000"/>
          </a:bodyPr>
          <a:lstStyle/>
          <a:p>
            <a:pPr marL="0" indent="0">
              <a:buNone/>
            </a:pPr>
            <a:r>
              <a:rPr lang="en-US" dirty="0">
                <a:solidFill>
                  <a:schemeClr val="tx1"/>
                </a:solidFill>
              </a:rPr>
              <a:t>To support the safety of all participants, players must wear equipment and uniforms that are properly fitted and worn as intended by the manufacturer. Before starting each game, the head coach must verify that all players are properly and legally equipped. Allowing players to use illegal equipment or to wear required equipment improperly could subject the coach to a penalty.</a:t>
            </a:r>
          </a:p>
        </p:txBody>
      </p:sp>
      <p:pic>
        <p:nvPicPr>
          <p:cNvPr id="5" name="Picture 4" descr="A diagram of a football player&#10;&#10;Description automatically generated">
            <a:extLst>
              <a:ext uri="{FF2B5EF4-FFF2-40B4-BE49-F238E27FC236}">
                <a16:creationId xmlns:a16="http://schemas.microsoft.com/office/drawing/2014/main" id="{7BD448F2-16AD-F3BE-4A62-4888096DF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34591"/>
            <a:ext cx="6381006" cy="4332059"/>
          </a:xfrm>
          <a:prstGeom prst="rect">
            <a:avLst/>
          </a:prstGeom>
        </p:spPr>
      </p:pic>
    </p:spTree>
    <p:extLst>
      <p:ext uri="{BB962C8B-B14F-4D97-AF65-F5344CB8AC3E}">
        <p14:creationId xmlns:p14="http://schemas.microsoft.com/office/powerpoint/2010/main" val="656430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03BF-0CC0-AB35-A8BA-5433D830944D}"/>
              </a:ext>
            </a:extLst>
          </p:cNvPr>
          <p:cNvSpPr>
            <a:spLocks noGrp="1"/>
          </p:cNvSpPr>
          <p:nvPr>
            <p:ph type="title"/>
          </p:nvPr>
        </p:nvSpPr>
        <p:spPr/>
        <p:txBody>
          <a:bodyPr/>
          <a:lstStyle/>
          <a:p>
            <a:r>
              <a:rPr lang="en-US" dirty="0"/>
              <a:t>ILLEGAL AND IMPROPERLY WORN PLAYER EQUIPMENT</a:t>
            </a:r>
          </a:p>
        </p:txBody>
      </p:sp>
      <p:sp>
        <p:nvSpPr>
          <p:cNvPr id="4" name="Content Placeholder 9">
            <a:extLst>
              <a:ext uri="{FF2B5EF4-FFF2-40B4-BE49-F238E27FC236}">
                <a16:creationId xmlns:a16="http://schemas.microsoft.com/office/drawing/2014/main" id="{4FFAC2B4-3F52-DFC4-CDFC-919FADCF0937}"/>
              </a:ext>
            </a:extLst>
          </p:cNvPr>
          <p:cNvSpPr>
            <a:spLocks noGrp="1"/>
          </p:cNvSpPr>
          <p:nvPr>
            <p:ph idx="1"/>
          </p:nvPr>
        </p:nvSpPr>
        <p:spPr>
          <a:xfrm>
            <a:off x="577970" y="4732020"/>
            <a:ext cx="10878507" cy="1249680"/>
          </a:xfrm>
        </p:spPr>
        <p:txBody>
          <a:bodyPr>
            <a:noAutofit/>
          </a:bodyPr>
          <a:lstStyle/>
          <a:p>
            <a:pPr marL="0" indent="0">
              <a:buNone/>
            </a:pPr>
            <a:r>
              <a:rPr lang="en-US" dirty="0">
                <a:solidFill>
                  <a:schemeClr val="tx1"/>
                </a:solidFill>
              </a:rPr>
              <a:t>Illegal (prohibited) equipment includes jewelry (A), tinted visors (B), non-compliant eye shade (C), bands worn around the upper arm, neck or legs (D), and uniform adornments like towels that do not conform to rules (E).</a:t>
            </a:r>
          </a:p>
        </p:txBody>
      </p:sp>
      <p:pic>
        <p:nvPicPr>
          <p:cNvPr id="6" name="Picture 5" descr="A collage of a football player&#10;&#10;AI-generated content may be incorrect.">
            <a:extLst>
              <a:ext uri="{FF2B5EF4-FFF2-40B4-BE49-F238E27FC236}">
                <a16:creationId xmlns:a16="http://schemas.microsoft.com/office/drawing/2014/main" id="{F4AC2942-BF40-E1AE-D108-27E9E8F47191}"/>
              </a:ext>
            </a:extLst>
          </p:cNvPr>
          <p:cNvPicPr>
            <a:picLocks noChangeAspect="1"/>
          </p:cNvPicPr>
          <p:nvPr/>
        </p:nvPicPr>
        <p:blipFill>
          <a:blip r:embed="rId3"/>
          <a:stretch>
            <a:fillRect/>
          </a:stretch>
        </p:blipFill>
        <p:spPr>
          <a:xfrm>
            <a:off x="838200" y="1807457"/>
            <a:ext cx="9806940" cy="2855983"/>
          </a:xfrm>
          <a:prstGeom prst="rect">
            <a:avLst/>
          </a:prstGeom>
        </p:spPr>
      </p:pic>
    </p:spTree>
    <p:extLst>
      <p:ext uri="{BB962C8B-B14F-4D97-AF65-F5344CB8AC3E}">
        <p14:creationId xmlns:p14="http://schemas.microsoft.com/office/powerpoint/2010/main" val="4036607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B9B-1362-E916-767A-CC4C297DCF80}"/>
              </a:ext>
            </a:extLst>
          </p:cNvPr>
          <p:cNvSpPr>
            <a:spLocks noGrp="1"/>
          </p:cNvSpPr>
          <p:nvPr>
            <p:ph type="title"/>
          </p:nvPr>
        </p:nvSpPr>
        <p:spPr/>
        <p:txBody>
          <a:bodyPr/>
          <a:lstStyle/>
          <a:p>
            <a:r>
              <a:rPr lang="en-US" dirty="0"/>
              <a:t>ILLEGAL AND IMPROPERLY WORN PLAYER EQUIPMENT</a:t>
            </a:r>
          </a:p>
        </p:txBody>
      </p:sp>
      <p:sp>
        <p:nvSpPr>
          <p:cNvPr id="4" name="Content Placeholder 7">
            <a:extLst>
              <a:ext uri="{FF2B5EF4-FFF2-40B4-BE49-F238E27FC236}">
                <a16:creationId xmlns:a16="http://schemas.microsoft.com/office/drawing/2014/main" id="{839B7151-04AC-6725-4345-19EC978C32B8}"/>
              </a:ext>
            </a:extLst>
          </p:cNvPr>
          <p:cNvSpPr>
            <a:spLocks noGrp="1"/>
          </p:cNvSpPr>
          <p:nvPr>
            <p:ph idx="1"/>
          </p:nvPr>
        </p:nvSpPr>
        <p:spPr>
          <a:xfrm>
            <a:off x="838200" y="5151550"/>
            <a:ext cx="9536806" cy="1058695"/>
          </a:xfrm>
        </p:spPr>
        <p:txBody>
          <a:bodyPr/>
          <a:lstStyle/>
          <a:p>
            <a:pPr marL="0" indent="0">
              <a:buNone/>
            </a:pPr>
            <a:r>
              <a:rPr lang="en-US" sz="2000" dirty="0">
                <a:solidFill>
                  <a:schemeClr val="tx1"/>
                </a:solidFill>
              </a:rPr>
              <a:t>Improperly worn equipment pertains to all equipment that is otherwise legal but not worn as intended. Examples include pants not covering the knees, tooth and mouth protectors not being worn as play starts and shoulder pads not properly covered by the jersey.</a:t>
            </a:r>
          </a:p>
        </p:txBody>
      </p:sp>
      <p:pic>
        <p:nvPicPr>
          <p:cNvPr id="5" name="Picture 4" descr="A football player with a ball&#10;&#10;AI-generated content may be incorrect.">
            <a:extLst>
              <a:ext uri="{FF2B5EF4-FFF2-40B4-BE49-F238E27FC236}">
                <a16:creationId xmlns:a16="http://schemas.microsoft.com/office/drawing/2014/main" id="{CBF314A5-F577-FB1E-FBC4-37ED34A99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20" y="1690688"/>
            <a:ext cx="9082065" cy="3413409"/>
          </a:xfrm>
          <a:prstGeom prst="rect">
            <a:avLst/>
          </a:prstGeom>
        </p:spPr>
      </p:pic>
    </p:spTree>
    <p:extLst>
      <p:ext uri="{BB962C8B-B14F-4D97-AF65-F5344CB8AC3E}">
        <p14:creationId xmlns:p14="http://schemas.microsoft.com/office/powerpoint/2010/main" val="3513718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70AD-5BEA-A397-1CC3-CBC05FFCD727}"/>
              </a:ext>
            </a:extLst>
          </p:cNvPr>
          <p:cNvSpPr>
            <a:spLocks noGrp="1"/>
          </p:cNvSpPr>
          <p:nvPr>
            <p:ph type="title"/>
          </p:nvPr>
        </p:nvSpPr>
        <p:spPr/>
        <p:txBody>
          <a:bodyPr/>
          <a:lstStyle/>
          <a:p>
            <a:r>
              <a:rPr lang="en-US" dirty="0"/>
              <a:t>SPORTSMANSHIP</a:t>
            </a:r>
          </a:p>
        </p:txBody>
      </p:sp>
      <p:sp>
        <p:nvSpPr>
          <p:cNvPr id="4" name="Content Placeholder 2">
            <a:extLst>
              <a:ext uri="{FF2B5EF4-FFF2-40B4-BE49-F238E27FC236}">
                <a16:creationId xmlns:a16="http://schemas.microsoft.com/office/drawing/2014/main" id="{EF6A08B7-5B69-BBE6-4E2E-F29629FEEA7D}"/>
              </a:ext>
            </a:extLst>
          </p:cNvPr>
          <p:cNvSpPr>
            <a:spLocks noGrp="1"/>
          </p:cNvSpPr>
          <p:nvPr>
            <p:ph idx="1"/>
          </p:nvPr>
        </p:nvSpPr>
        <p:spPr>
          <a:xfrm>
            <a:off x="6474167" y="1690688"/>
            <a:ext cx="5258486" cy="4043967"/>
          </a:xfrm>
        </p:spPr>
        <p:txBody>
          <a:bodyPr>
            <a:normAutofit/>
          </a:bodyPr>
          <a:lstStyle/>
          <a:p>
            <a:pPr marL="0" indent="0">
              <a:buNone/>
            </a:pPr>
            <a:r>
              <a:rPr lang="en-US" dirty="0">
                <a:solidFill>
                  <a:schemeClr val="tx1"/>
                </a:solidFill>
              </a:rPr>
              <a:t>In determining whether an action rises to the level of an unsportsmanlike conduct foul, game officials should allow for brief, spontaneous, emotional reactions at the end of a play. However, game officials should penalize acts that are prolonged, choreographed or directed at an opponent.</a:t>
            </a:r>
            <a:endParaRPr lang="en-US" dirty="0"/>
          </a:p>
        </p:txBody>
      </p:sp>
      <p:pic>
        <p:nvPicPr>
          <p:cNvPr id="5" name="Picture 4" descr="A football player in a uniform&#10;&#10;AI-generated content may be incorrect.">
            <a:extLst>
              <a:ext uri="{FF2B5EF4-FFF2-40B4-BE49-F238E27FC236}">
                <a16:creationId xmlns:a16="http://schemas.microsoft.com/office/drawing/2014/main" id="{C963AC29-AB8A-09C9-6AF2-C386877BE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52" y="1444384"/>
            <a:ext cx="5367727" cy="4376762"/>
          </a:xfrm>
          <a:prstGeom prst="rect">
            <a:avLst/>
          </a:prstGeom>
        </p:spPr>
      </p:pic>
    </p:spTree>
    <p:extLst>
      <p:ext uri="{BB962C8B-B14F-4D97-AF65-F5344CB8AC3E}">
        <p14:creationId xmlns:p14="http://schemas.microsoft.com/office/powerpoint/2010/main" val="1174421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DE79-06BE-90D2-4EFF-38E593F944CD}"/>
              </a:ext>
            </a:extLst>
          </p:cNvPr>
          <p:cNvSpPr>
            <a:spLocks noGrp="1"/>
          </p:cNvSpPr>
          <p:nvPr>
            <p:ph type="title"/>
          </p:nvPr>
        </p:nvSpPr>
        <p:spPr/>
        <p:txBody>
          <a:bodyPr/>
          <a:lstStyle/>
          <a:p>
            <a:r>
              <a:rPr lang="en-US" dirty="0"/>
              <a:t>DEFENSELESS PLAYER/TARGETING</a:t>
            </a:r>
          </a:p>
        </p:txBody>
      </p:sp>
      <p:sp>
        <p:nvSpPr>
          <p:cNvPr id="4" name="Content Placeholder 2">
            <a:extLst>
              <a:ext uri="{FF2B5EF4-FFF2-40B4-BE49-F238E27FC236}">
                <a16:creationId xmlns:a16="http://schemas.microsoft.com/office/drawing/2014/main" id="{0D55DD22-2156-1A9E-732E-E5A6EB8A8D67}"/>
              </a:ext>
            </a:extLst>
          </p:cNvPr>
          <p:cNvSpPr>
            <a:spLocks noGrp="1"/>
          </p:cNvSpPr>
          <p:nvPr>
            <p:ph idx="1"/>
          </p:nvPr>
        </p:nvSpPr>
        <p:spPr>
          <a:xfrm>
            <a:off x="780249" y="4477520"/>
            <a:ext cx="10727027" cy="1491838"/>
          </a:xfrm>
        </p:spPr>
        <p:txBody>
          <a:bodyPr>
            <a:normAutofit/>
          </a:bodyPr>
          <a:lstStyle/>
          <a:p>
            <a:pPr marL="0" indent="0">
              <a:buNone/>
            </a:pPr>
            <a:r>
              <a:rPr lang="en-US" sz="2000" dirty="0">
                <a:solidFill>
                  <a:schemeClr val="tx1"/>
                </a:solidFill>
              </a:rPr>
              <a:t>A defenseless player is a player who, because of his physical position and focus of concentration, is especially vulnerable to injury. The player remains defenseless until the player’s physical position and focus of concentration allows the player to have a chance to protect himself. Defenseless players include (A) passers, (B) receivers, (C) sliding runners, and (D) those illegally blocked from the blindside.</a:t>
            </a:r>
          </a:p>
        </p:txBody>
      </p:sp>
      <p:pic>
        <p:nvPicPr>
          <p:cNvPr id="5" name="Picture 4" descr="A football player falling off the ground&#10;&#10;AI-generated content may be incorrect.">
            <a:extLst>
              <a:ext uri="{FF2B5EF4-FFF2-40B4-BE49-F238E27FC236}">
                <a16:creationId xmlns:a16="http://schemas.microsoft.com/office/drawing/2014/main" id="{9AEE52C3-DE79-5D27-0DF5-202FA671A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27022"/>
            <a:ext cx="10629298" cy="2941846"/>
          </a:xfrm>
          <a:prstGeom prst="rect">
            <a:avLst/>
          </a:prstGeom>
        </p:spPr>
      </p:pic>
    </p:spTree>
    <p:extLst>
      <p:ext uri="{BB962C8B-B14F-4D97-AF65-F5344CB8AC3E}">
        <p14:creationId xmlns:p14="http://schemas.microsoft.com/office/powerpoint/2010/main" val="1418081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6A05-83B6-FDE1-E821-6B5F3EDF0191}"/>
              </a:ext>
            </a:extLst>
          </p:cNvPr>
          <p:cNvSpPr>
            <a:spLocks noGrp="1"/>
          </p:cNvSpPr>
          <p:nvPr>
            <p:ph type="title"/>
          </p:nvPr>
        </p:nvSpPr>
        <p:spPr>
          <a:xfrm>
            <a:off x="4952999" y="2373334"/>
            <a:ext cx="7162801" cy="2111332"/>
          </a:xfrm>
        </p:spPr>
        <p:txBody>
          <a:bodyPr>
            <a:normAutofit fontScale="90000"/>
          </a:bodyPr>
          <a:lstStyle/>
          <a:p>
            <a:pPr algn="ctr"/>
            <a:r>
              <a:rPr lang="en-US" dirty="0"/>
              <a:t>2024-2025 NFHS FOOTBALL GAME OFFICIALS MANUAL UPDATE</a:t>
            </a:r>
          </a:p>
        </p:txBody>
      </p:sp>
      <p:pic>
        <p:nvPicPr>
          <p:cNvPr id="3" name="Picture 2" descr="A group of people playing football&#10;&#10;AI-generated content may be incorrect.">
            <a:extLst>
              <a:ext uri="{FF2B5EF4-FFF2-40B4-BE49-F238E27FC236}">
                <a16:creationId xmlns:a16="http://schemas.microsoft.com/office/drawing/2014/main" id="{51C5AE53-ED70-EFC6-DD43-BD2F6463EF86}"/>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990949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0F3C-2537-5EA7-682B-BF3B17487A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1E4710-E7BD-B0A3-B8E5-97372F154EA3}"/>
              </a:ext>
            </a:extLst>
          </p:cNvPr>
          <p:cNvSpPr>
            <a:spLocks noGrp="1"/>
          </p:cNvSpPr>
          <p:nvPr>
            <p:ph type="title"/>
          </p:nvPr>
        </p:nvSpPr>
        <p:spPr>
          <a:xfrm>
            <a:off x="296883" y="233239"/>
            <a:ext cx="9381955" cy="1645053"/>
          </a:xfrm>
        </p:spPr>
        <p:txBody>
          <a:bodyPr>
            <a:normAutofit/>
          </a:bodyPr>
          <a:lstStyle/>
          <a:p>
            <a:pPr algn="ctr"/>
            <a:r>
              <a:rPr lang="en-US" cap="all" dirty="0"/>
              <a:t>40 / 25 SECOND PLAY CLOCK</a:t>
            </a:r>
          </a:p>
        </p:txBody>
      </p:sp>
      <p:sp>
        <p:nvSpPr>
          <p:cNvPr id="6" name="Content Placeholder 5">
            <a:extLst>
              <a:ext uri="{FF2B5EF4-FFF2-40B4-BE49-F238E27FC236}">
                <a16:creationId xmlns:a16="http://schemas.microsoft.com/office/drawing/2014/main" id="{2BFB5050-1F96-C112-5B19-74105A410C4A}"/>
              </a:ext>
            </a:extLst>
          </p:cNvPr>
          <p:cNvSpPr>
            <a:spLocks noGrp="1"/>
          </p:cNvSpPr>
          <p:nvPr>
            <p:ph idx="1"/>
          </p:nvPr>
        </p:nvSpPr>
        <p:spPr>
          <a:xfrm>
            <a:off x="1336431" y="2333624"/>
            <a:ext cx="10631203" cy="4338637"/>
          </a:xfrm>
        </p:spPr>
        <p:txBody>
          <a:bodyPr/>
          <a:lstStyle/>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endParaRPr lang="en-US" altLang="en-US" sz="1400" dirty="0">
              <a:solidFill>
                <a:srgbClr val="414B56"/>
              </a:solidFill>
              <a:cs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7E226EEE-756E-41F1-0A7F-593B9975541E}"/>
              </a:ext>
            </a:extLst>
          </p:cNvPr>
          <p:cNvSpPr txBox="1"/>
          <p:nvPr/>
        </p:nvSpPr>
        <p:spPr>
          <a:xfrm>
            <a:off x="1600200" y="26749"/>
            <a:ext cx="31686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Game Officials Manual</a:t>
            </a:r>
          </a:p>
        </p:txBody>
      </p:sp>
      <p:sp>
        <p:nvSpPr>
          <p:cNvPr id="8" name="TextBox 7">
            <a:extLst>
              <a:ext uri="{FF2B5EF4-FFF2-40B4-BE49-F238E27FC236}">
                <a16:creationId xmlns:a16="http://schemas.microsoft.com/office/drawing/2014/main" id="{25E0E5B5-A67A-12A0-C54A-1A9DB54C85D8}"/>
              </a:ext>
            </a:extLst>
          </p:cNvPr>
          <p:cNvSpPr txBox="1"/>
          <p:nvPr/>
        </p:nvSpPr>
        <p:spPr>
          <a:xfrm>
            <a:off x="406401" y="1588625"/>
            <a:ext cx="11360728" cy="452431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rPr>
              <a:t>40-SECOND PLAY CLOCK</a:t>
            </a:r>
          </a:p>
          <a:p>
            <a:pPr marL="800100" lvl="1" indent="-342900" fontAlgn="base">
              <a:spcBef>
                <a:spcPct val="0"/>
              </a:spcBef>
              <a:buFont typeface="Arial" panose="020B0604020202020204" pitchFamily="34" charset="0"/>
              <a:buChar char="•"/>
              <a:defRPr/>
            </a:pPr>
            <a:r>
              <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rPr>
              <a:t>Rationale: To have a more consistent time period between downs. The NFHS approved situations where 40 seconds will be placed on the play clock.  </a:t>
            </a:r>
            <a:r>
              <a:rPr lang="en-US" sz="2400" b="1" dirty="0">
                <a:solidFill>
                  <a:srgbClr val="00205B"/>
                </a:solidFill>
                <a:latin typeface="Calibri"/>
                <a:cs typeface="Arial" pitchFamily="34" charset="0"/>
              </a:rPr>
              <a:t>The rule defines when 40 seconds will be placed on the play clock and when 25 seconds will be placed on the play clock.</a:t>
            </a:r>
            <a:endPar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lang="en-US" sz="2400" b="1" dirty="0">
                <a:solidFill>
                  <a:srgbClr val="00205B"/>
                </a:solidFill>
                <a:latin typeface="Calibri"/>
                <a:cs typeface="Arial" pitchFamily="34" charset="0"/>
              </a:rPr>
              <a:t>40-SECOND PLAY CLOCK will be in use for </a:t>
            </a:r>
            <a:r>
              <a:rPr lang="en-US" sz="2400" b="1" u="sng" dirty="0">
                <a:solidFill>
                  <a:srgbClr val="00205B"/>
                </a:solidFill>
                <a:latin typeface="Calibri"/>
                <a:cs typeface="Arial" pitchFamily="34" charset="0"/>
              </a:rPr>
              <a:t>all NYSPHSAA Varsity level games</a:t>
            </a:r>
            <a:r>
              <a:rPr lang="en-US" sz="2400" b="1" dirty="0">
                <a:solidFill>
                  <a:srgbClr val="00205B"/>
                </a:solidFill>
                <a:latin typeface="Calibri"/>
                <a:cs typeface="Arial" pitchFamily="34" charset="0"/>
              </a:rPr>
              <a:t>.</a:t>
            </a:r>
            <a:endParaRPr kumimoji="0" lang="en-US" sz="2400" i="1" u="none" strike="noStrike" kern="1200" cap="none" spc="0" normalizeH="0" baseline="0" noProof="0" dirty="0">
              <a:ln>
                <a:noFill/>
              </a:ln>
              <a:solidFill>
                <a:srgbClr val="00205B"/>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rPr>
              <a:t>40-SECOND PLAY CLOCK will be used for 5-man or above crews.</a:t>
            </a: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lang="en-US" sz="2400" b="1" dirty="0">
              <a:solidFill>
                <a:srgbClr val="00205B"/>
              </a:solidFill>
              <a:latin typeface="Calibri"/>
              <a:cs typeface="Arial"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5B"/>
                </a:solidFill>
                <a:effectLst/>
                <a:uLnTx/>
                <a:uFillTx/>
                <a:latin typeface="Calibri"/>
                <a:ea typeface="+mn-ea"/>
                <a:cs typeface="Arial" pitchFamily="34" charset="0"/>
              </a:rPr>
              <a:t>The game clock and play clock are only “official” when a certified NYSACFO official is the respective clock operator.</a:t>
            </a:r>
          </a:p>
        </p:txBody>
      </p:sp>
    </p:spTree>
    <p:extLst>
      <p:ext uri="{BB962C8B-B14F-4D97-AF65-F5344CB8AC3E}">
        <p14:creationId xmlns:p14="http://schemas.microsoft.com/office/powerpoint/2010/main" val="969841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a:xfrm>
            <a:off x="213757" y="365125"/>
            <a:ext cx="9464633" cy="1325563"/>
          </a:xfrm>
        </p:spPr>
        <p:txBody>
          <a:bodyPr>
            <a:normAutofit fontScale="90000"/>
          </a:bodyPr>
          <a:lstStyle/>
          <a:p>
            <a:pPr algn="ctr"/>
            <a:r>
              <a:rPr lang="en-US" cap="all" dirty="0"/>
              <a:t>2024-2025 </a:t>
            </a:r>
            <a:br>
              <a:rPr lang="en-US" cap="all" dirty="0"/>
            </a:br>
            <a:r>
              <a:rPr lang="en-US" cap="all" dirty="0" err="1"/>
              <a:t>Nfhs</a:t>
            </a:r>
            <a:r>
              <a:rPr lang="en-US" cap="all" dirty="0"/>
              <a:t> football game officials manual </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3141006" y="2000866"/>
            <a:ext cx="6134060" cy="4478565"/>
          </a:xfrm>
        </p:spPr>
        <p:txBody>
          <a:bodyPr>
            <a:normAutofit fontScale="62500" lnSpcReduction="20000"/>
          </a:bodyPr>
          <a:lstStyle/>
          <a:p>
            <a:pPr marL="0" lvl="0" indent="0" eaLnBrk="0" hangingPunct="0">
              <a:buNone/>
            </a:pPr>
            <a:endParaRPr lang="en-US" altLang="en-US" sz="800" dirty="0">
              <a:solidFill>
                <a:srgbClr val="414B56"/>
              </a:solidFill>
              <a:cs typeface="Calibri" panose="020F0502020204030204" pitchFamily="34" charset="0"/>
            </a:endParaRPr>
          </a:p>
          <a:p>
            <a:pPr lvl="0" eaLnBrk="0" hangingPunct="0"/>
            <a:r>
              <a:rPr lang="en-US" altLang="en-US" sz="3500" b="1" dirty="0">
                <a:solidFill>
                  <a:srgbClr val="00205B"/>
                </a:solidFill>
                <a:cs typeface="Calibri" panose="020F0502020204030204" pitchFamily="34" charset="0"/>
              </a:rPr>
              <a:t>The 2024-2025 NFHS Football Game Officials Manual was completely redone by the NFHS Football Game Officials Manual Committee in 2024.</a:t>
            </a:r>
          </a:p>
          <a:p>
            <a:pPr marL="228600" marR="0" lvl="0" indent="-228600" algn="l" defTabSz="914400" rtl="0" eaLnBrk="0" fontAlgn="auto" latinLnBrk="0" hangingPunct="0">
              <a:lnSpc>
                <a:spcPct val="90000"/>
              </a:lnSpc>
              <a:spcBef>
                <a:spcPts val="1000"/>
              </a:spcBef>
              <a:spcAft>
                <a:spcPts val="0"/>
              </a:spcAft>
              <a:buClr>
                <a:srgbClr val="EA1F45"/>
              </a:buClr>
              <a:buSzTx/>
              <a:buFont typeface="Arial" panose="020B0604020202020204" pitchFamily="34" charset="0"/>
              <a:buChar char="•"/>
              <a:tabLst/>
              <a:defRPr/>
            </a:pPr>
            <a:r>
              <a:rPr kumimoji="0" lang="en-US" altLang="en-US" sz="35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2025 was a non-print year for the NFHS Football Game Officials Manual.</a:t>
            </a:r>
          </a:p>
          <a:p>
            <a:pPr marL="228600" marR="0" lvl="0" indent="-228600" algn="l" defTabSz="914400" rtl="0" eaLnBrk="0" fontAlgn="auto" latinLnBrk="0" hangingPunct="0">
              <a:lnSpc>
                <a:spcPct val="90000"/>
              </a:lnSpc>
              <a:spcBef>
                <a:spcPts val="1000"/>
              </a:spcBef>
              <a:spcAft>
                <a:spcPts val="0"/>
              </a:spcAft>
              <a:buClr>
                <a:srgbClr val="EA1F45"/>
              </a:buClr>
              <a:buSzTx/>
              <a:buFont typeface="Arial" panose="020B0604020202020204" pitchFamily="34" charset="0"/>
              <a:buChar char="•"/>
              <a:tabLst/>
              <a:defRPr/>
            </a:pPr>
            <a:r>
              <a:rPr lang="en-US" altLang="en-US" sz="3500" b="1" dirty="0">
                <a:solidFill>
                  <a:srgbClr val="00205B"/>
                </a:solidFill>
              </a:rPr>
              <a:t>2026 will be a print year for the 2026-2027 </a:t>
            </a:r>
            <a:r>
              <a:rPr lang="en-US" altLang="en-US" sz="3500" b="1" dirty="0">
                <a:solidFill>
                  <a:srgbClr val="00205B"/>
                </a:solidFill>
                <a:cs typeface="Calibri" panose="020F0502020204030204" pitchFamily="34" charset="0"/>
              </a:rPr>
              <a:t>NFHS Football Game Officials Manual.</a:t>
            </a:r>
          </a:p>
          <a:p>
            <a:pPr marL="228600" marR="0" lvl="0" indent="-228600" algn="l" defTabSz="914400" rtl="0" eaLnBrk="0" fontAlgn="auto" latinLnBrk="0" hangingPunct="0">
              <a:lnSpc>
                <a:spcPct val="90000"/>
              </a:lnSpc>
              <a:spcBef>
                <a:spcPts val="1000"/>
              </a:spcBef>
              <a:spcAft>
                <a:spcPts val="0"/>
              </a:spcAft>
              <a:buClr>
                <a:srgbClr val="EA1F45"/>
              </a:buClr>
              <a:buSzTx/>
              <a:buFont typeface="Arial" panose="020B0604020202020204" pitchFamily="34" charset="0"/>
              <a:buChar char="•"/>
              <a:tabLst/>
              <a:defRPr/>
            </a:pPr>
            <a:r>
              <a:rPr kumimoji="0" lang="en-US" altLang="en-US" sz="3500" b="1" i="0" u="none" strike="noStrike" kern="1200" cap="none" spc="0" normalizeH="0" baseline="0" noProof="0" dirty="0">
                <a:ln>
                  <a:noFill/>
                </a:ln>
                <a:solidFill>
                  <a:srgbClr val="00205B"/>
                </a:solidFill>
                <a:effectLst/>
                <a:uLnTx/>
                <a:uFillTx/>
                <a:latin typeface="Calibri" panose="020F0502020204030204" pitchFamily="34" charset="0"/>
                <a:ea typeface="Calibri" panose="020F0502020204030204" pitchFamily="34" charset="0"/>
              </a:rPr>
              <a:t>Possible Football Mechanics Officiating Changes the Manual Committee will be considering in 2026.</a:t>
            </a:r>
          </a:p>
          <a:p>
            <a:pPr marL="228600" marR="0" lvl="0" indent="-228600" algn="l" defTabSz="914400" rtl="0" eaLnBrk="0" fontAlgn="auto" latinLnBrk="0" hangingPunct="0">
              <a:lnSpc>
                <a:spcPct val="90000"/>
              </a:lnSpc>
              <a:spcBef>
                <a:spcPts val="1000"/>
              </a:spcBef>
              <a:spcAft>
                <a:spcPts val="0"/>
              </a:spcAft>
              <a:buClr>
                <a:srgbClr val="EA1F45"/>
              </a:buClr>
              <a:buSzTx/>
              <a:buFont typeface="Arial" panose="020B0604020202020204" pitchFamily="34" charset="0"/>
              <a:buChar char="•"/>
              <a:tabLst/>
              <a:defRPr/>
            </a:pPr>
            <a:r>
              <a:rPr kumimoji="0" lang="en-US" altLang="en-US" sz="3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November 1, 2025 </a:t>
            </a:r>
            <a:r>
              <a:rPr kumimoji="0" lang="en-US" altLang="en-US" sz="3500" b="1" i="0" u="none" strike="noStrike" kern="1200" cap="none" spc="0" normalizeH="0" baseline="0" noProof="0" dirty="0">
                <a:ln>
                  <a:noFill/>
                </a:ln>
                <a:solidFill>
                  <a:srgbClr val="00205B"/>
                </a:solidFill>
                <a:effectLst/>
                <a:uLnTx/>
                <a:uFillTx/>
                <a:latin typeface="Calibri" panose="020F0502020204030204" pitchFamily="34" charset="0"/>
                <a:ea typeface="Calibri" panose="020F0502020204030204" pitchFamily="34" charset="0"/>
                <a:cs typeface="Calibri" panose="020F0502020204030204" pitchFamily="34" charset="0"/>
              </a:rPr>
              <a:t>– Due Date for Proposed </a:t>
            </a:r>
            <a:r>
              <a:rPr kumimoji="0" lang="en-US" altLang="en-US" sz="3500" b="1" i="0" u="none" strike="noStrike" kern="1200" cap="none" spc="0" normalizeH="0" baseline="0" noProof="0" dirty="0">
                <a:ln>
                  <a:noFill/>
                </a:ln>
                <a:solidFill>
                  <a:srgbClr val="00205B"/>
                </a:solidFill>
                <a:effectLst/>
                <a:uLnTx/>
                <a:uFillTx/>
                <a:latin typeface="Calibri" panose="020F0502020204030204" pitchFamily="34" charset="0"/>
                <a:ea typeface="Calibri" panose="020F0502020204030204" pitchFamily="34" charset="0"/>
              </a:rPr>
              <a:t>Football Mechanics Officiating Changes.</a:t>
            </a:r>
            <a:r>
              <a:rPr kumimoji="0" lang="en-US" altLang="en-US" sz="3500" b="1" i="0" u="none" strike="noStrike" kern="1200" cap="none" spc="0" normalizeH="0" baseline="0" noProof="0" dirty="0">
                <a:ln>
                  <a:noFill/>
                </a:ln>
                <a:solidFill>
                  <a:srgbClr val="00205B"/>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lvl="0" indent="0" eaLnBrk="0" hangingPunct="0">
              <a:buNone/>
            </a:pPr>
            <a:endParaRPr lang="en-US" sz="2400" dirty="0"/>
          </a:p>
          <a:p>
            <a:pPr marL="0" indent="0">
              <a:buNone/>
            </a:pPr>
            <a:r>
              <a:rPr lang="en-US" sz="2400" dirty="0"/>
              <a:t>    </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Game Officials Manual</a:t>
            </a:r>
          </a:p>
        </p:txBody>
      </p:sp>
      <p:pic>
        <p:nvPicPr>
          <p:cNvPr id="3" name="Picture 2" descr="A football player running with a ball&#10;&#10;Description automatically generated">
            <a:extLst>
              <a:ext uri="{FF2B5EF4-FFF2-40B4-BE49-F238E27FC236}">
                <a16:creationId xmlns:a16="http://schemas.microsoft.com/office/drawing/2014/main" id="{C12928C6-6206-A103-9C2F-919ED036D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49" y="1660977"/>
            <a:ext cx="2824726" cy="4526067"/>
          </a:xfrm>
          <a:prstGeom prst="rect">
            <a:avLst/>
          </a:prstGeom>
        </p:spPr>
      </p:pic>
      <p:pic>
        <p:nvPicPr>
          <p:cNvPr id="12" name="Picture 11">
            <a:extLst>
              <a:ext uri="{FF2B5EF4-FFF2-40B4-BE49-F238E27FC236}">
                <a16:creationId xmlns:a16="http://schemas.microsoft.com/office/drawing/2014/main" id="{E54002F2-CB8B-36A5-8636-7C9900D9AEC0}"/>
              </a:ext>
            </a:extLst>
          </p:cNvPr>
          <p:cNvPicPr>
            <a:picLocks noChangeAspect="1"/>
          </p:cNvPicPr>
          <p:nvPr/>
        </p:nvPicPr>
        <p:blipFill rotWithShape="1">
          <a:blip r:embed="rId4"/>
          <a:srcRect l="18056" t="7748" r="67929" b="8272"/>
          <a:stretch/>
        </p:blipFill>
        <p:spPr>
          <a:xfrm>
            <a:off x="9350297" y="1696602"/>
            <a:ext cx="2636279" cy="4442940"/>
          </a:xfrm>
          <a:prstGeom prst="rect">
            <a:avLst/>
          </a:prstGeom>
          <a:ln w="19050">
            <a:solidFill>
              <a:srgbClr val="00205B"/>
            </a:solidFill>
          </a:ln>
        </p:spPr>
      </p:pic>
    </p:spTree>
    <p:extLst>
      <p:ext uri="{BB962C8B-B14F-4D97-AF65-F5344CB8AC3E}">
        <p14:creationId xmlns:p14="http://schemas.microsoft.com/office/powerpoint/2010/main" val="3466173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a:xfrm>
            <a:off x="296883" y="233239"/>
            <a:ext cx="9381955" cy="1645053"/>
          </a:xfrm>
        </p:spPr>
        <p:txBody>
          <a:bodyPr>
            <a:normAutofit fontScale="90000"/>
          </a:bodyPr>
          <a:lstStyle/>
          <a:p>
            <a:pPr algn="ctr"/>
            <a:r>
              <a:rPr lang="en-US" cap="all" dirty="0"/>
              <a:t>2024-2025 </a:t>
            </a:r>
            <a:r>
              <a:rPr lang="en-US" cap="all" dirty="0" err="1"/>
              <a:t>nfhs</a:t>
            </a:r>
            <a:r>
              <a:rPr lang="en-US" cap="all" dirty="0"/>
              <a:t> football game officials manual committee </a:t>
            </a:r>
            <a:br>
              <a:rPr lang="en-US" cap="all" dirty="0"/>
            </a:br>
            <a:r>
              <a:rPr lang="en-US" cap="all" dirty="0"/>
              <a:t>points of emphasis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336431" y="2333624"/>
            <a:ext cx="10631203" cy="4338637"/>
          </a:xfrm>
        </p:spPr>
        <p:txBody>
          <a:bodyPr/>
          <a:lstStyle/>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endParaRPr lang="en-US" altLang="en-US" sz="1400" dirty="0">
              <a:solidFill>
                <a:srgbClr val="414B56"/>
              </a:solidFill>
              <a:cs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Game Officials Manual</a:t>
            </a:r>
          </a:p>
        </p:txBody>
      </p:sp>
      <p:sp>
        <p:nvSpPr>
          <p:cNvPr id="8" name="TextBox 7">
            <a:extLst>
              <a:ext uri="{FF2B5EF4-FFF2-40B4-BE49-F238E27FC236}">
                <a16:creationId xmlns:a16="http://schemas.microsoft.com/office/drawing/2014/main" id="{BD54395C-AE9A-446A-8ECF-98706A92D4FB}"/>
              </a:ext>
            </a:extLst>
          </p:cNvPr>
          <p:cNvSpPr txBox="1"/>
          <p:nvPr/>
        </p:nvSpPr>
        <p:spPr>
          <a:xfrm>
            <a:off x="1017917" y="2170516"/>
            <a:ext cx="11174083"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r>
              <a:rPr kumimoji="0" lang="en-US" sz="3600" b="1" i="0" u="none" strike="noStrike" kern="1200" cap="none" spc="0" normalizeH="0" baseline="0" noProof="0" dirty="0">
                <a:ln>
                  <a:noFill/>
                </a:ln>
                <a:solidFill>
                  <a:srgbClr val="00205B"/>
                </a:solidFill>
                <a:effectLst/>
                <a:uLnTx/>
                <a:uFillTx/>
                <a:latin typeface="Calibri"/>
                <a:ea typeface="+mn-ea"/>
                <a:cs typeface="Arial" pitchFamily="34" charset="0"/>
              </a:rPr>
              <a:t>1.  Pregame Administration </a:t>
            </a: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3600" b="1" i="0" u="none" strike="noStrike" kern="1200" cap="none" spc="0" normalizeH="0" baseline="0" noProof="0" dirty="0">
              <a:ln>
                <a:noFill/>
              </a:ln>
              <a:solidFill>
                <a:srgbClr val="00205B"/>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a:ea typeface="+mn-ea"/>
                <a:cs typeface="Arial" pitchFamily="34" charset="0"/>
              </a:rPr>
              <a:t>2.  Clock Management</a:t>
            </a:r>
            <a:endParaRPr kumimoji="0" lang="en-US" sz="3600" i="1" u="none" strike="noStrike" kern="1200" cap="none" spc="0" normalizeH="0" baseline="0" noProof="0" dirty="0">
              <a:ln>
                <a:noFill/>
              </a:ln>
              <a:solidFill>
                <a:srgbClr val="00205B"/>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3600" b="1" i="0" u="none" strike="noStrike" kern="1200" cap="none" spc="0" normalizeH="0" baseline="0" noProof="0" dirty="0">
              <a:ln>
                <a:noFill/>
              </a:ln>
              <a:solidFill>
                <a:srgbClr val="00205B"/>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a:ea typeface="+mn-ea"/>
                <a:cs typeface="Arial" pitchFamily="34" charset="0"/>
              </a:rPr>
              <a:t>3.  The Importance of Dead-Ball Officiating</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414B56"/>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14B56"/>
                </a:solidFill>
                <a:effectLst/>
                <a:uLnTx/>
                <a:uFillTx/>
                <a:latin typeface="Calibri"/>
                <a:ea typeface="+mn-ea"/>
                <a:cs typeface="Arial" pitchFamily="34" charset="0"/>
              </a:rPr>
              <a:t> </a:t>
            </a:r>
          </a:p>
        </p:txBody>
      </p:sp>
      <p:pic>
        <p:nvPicPr>
          <p:cNvPr id="9" name="Picture 2" descr="Officiating - NCHSAA">
            <a:extLst>
              <a:ext uri="{FF2B5EF4-FFF2-40B4-BE49-F238E27FC236}">
                <a16:creationId xmlns:a16="http://schemas.microsoft.com/office/drawing/2014/main" id="{3BB86BEA-6582-144A-E9A9-7816E176B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243" y="2170516"/>
            <a:ext cx="4081225" cy="203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91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8E0D-8392-4314-6C67-DCC471503133}"/>
              </a:ext>
            </a:extLst>
          </p:cNvPr>
          <p:cNvSpPr>
            <a:spLocks noGrp="1"/>
          </p:cNvSpPr>
          <p:nvPr>
            <p:ph type="title"/>
          </p:nvPr>
        </p:nvSpPr>
        <p:spPr>
          <a:xfrm>
            <a:off x="4429972" y="2373334"/>
            <a:ext cx="8200939" cy="2111332"/>
          </a:xfrm>
        </p:spPr>
        <p:txBody>
          <a:bodyPr/>
          <a:lstStyle/>
          <a:p>
            <a:pPr algn="ctr"/>
            <a:r>
              <a:rPr lang="en-US" dirty="0"/>
              <a:t>2025 NFHS FOOTBALL RULES  CHANGES</a:t>
            </a:r>
          </a:p>
        </p:txBody>
      </p:sp>
      <p:pic>
        <p:nvPicPr>
          <p:cNvPr id="3" name="Picture 2" descr="A group of people playing football&#10;&#10;AI-generated content may be incorrect.">
            <a:extLst>
              <a:ext uri="{FF2B5EF4-FFF2-40B4-BE49-F238E27FC236}">
                <a16:creationId xmlns:a16="http://schemas.microsoft.com/office/drawing/2014/main" id="{75762697-7431-1718-6189-D5079D37C860}"/>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1506201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9BB6-2924-1FD7-5C3C-624398EF9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14918-A921-BB7B-159C-E52DDE1DAC0E}"/>
              </a:ext>
            </a:extLst>
          </p:cNvPr>
          <p:cNvSpPr>
            <a:spLocks noGrp="1"/>
          </p:cNvSpPr>
          <p:nvPr>
            <p:ph type="title"/>
          </p:nvPr>
        </p:nvSpPr>
        <p:spPr>
          <a:xfrm>
            <a:off x="4418096" y="2373334"/>
            <a:ext cx="8200939" cy="2111332"/>
          </a:xfrm>
        </p:spPr>
        <p:txBody>
          <a:bodyPr/>
          <a:lstStyle/>
          <a:p>
            <a:pPr algn="ctr"/>
            <a:r>
              <a:rPr lang="en-US" dirty="0"/>
              <a:t>2025-26 NFHS FOOTBALL INFORMATION</a:t>
            </a:r>
          </a:p>
        </p:txBody>
      </p:sp>
      <p:pic>
        <p:nvPicPr>
          <p:cNvPr id="3" name="Picture 2" descr="A group of people playing football&#10;&#10;AI-generated content may be incorrect.">
            <a:extLst>
              <a:ext uri="{FF2B5EF4-FFF2-40B4-BE49-F238E27FC236}">
                <a16:creationId xmlns:a16="http://schemas.microsoft.com/office/drawing/2014/main" id="{6C8604E6-6C55-0B4B-36C3-379CEA5F22E0}"/>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969195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normAutofit fontScale="90000"/>
          </a:bodyPr>
          <a:lstStyle/>
          <a:p>
            <a:pPr algn="ctr"/>
            <a:r>
              <a:rPr lang="en-US" cap="all" dirty="0"/>
              <a:t>2026 </a:t>
            </a:r>
            <a:r>
              <a:rPr lang="en-US" cap="all" dirty="0" err="1"/>
              <a:t>nfhs</a:t>
            </a:r>
            <a:r>
              <a:rPr lang="en-US" cap="all" dirty="0"/>
              <a:t> football rule change </a:t>
            </a:r>
            <a:br>
              <a:rPr lang="en-US" cap="all" dirty="0"/>
            </a:br>
            <a:r>
              <a:rPr lang="en-US" cap="all"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2636322" y="1948481"/>
            <a:ext cx="6666015" cy="4338637"/>
          </a:xfrm>
        </p:spPr>
        <p:txBody>
          <a:bodyPr>
            <a:normAutofit/>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600" b="1" dirty="0">
                <a:solidFill>
                  <a:schemeClr val="tx1"/>
                </a:solidFill>
                <a:effectLst>
                  <a:outerShdw blurRad="38100" dist="38100" dir="2700000" algn="tl">
                    <a:srgbClr val="000000">
                      <a:alpha val="43137"/>
                    </a:srgbClr>
                  </a:outerShdw>
                </a:effectLst>
                <a:ea typeface="ＭＳ Ｐゴシック" pitchFamily="34" charset="-128"/>
              </a:rPr>
              <a:t>November 1, 2025</a:t>
            </a:r>
          </a:p>
          <a:p>
            <a:pPr lvl="0" algn="ctr" eaLnBrk="0" hangingPunct="0">
              <a:spcBef>
                <a:spcPct val="50000"/>
              </a:spcBef>
              <a:buNone/>
              <a:defRPr/>
            </a:pPr>
            <a:endParaRPr lang="en-US" sz="36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3600" dirty="0">
                <a:solidFill>
                  <a:srgbClr val="414B56"/>
                </a:solidFill>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Tree>
    <p:extLst>
      <p:ext uri="{BB962C8B-B14F-4D97-AF65-F5344CB8AC3E}">
        <p14:creationId xmlns:p14="http://schemas.microsoft.com/office/powerpoint/2010/main" val="202356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314065" y="96373"/>
            <a:ext cx="10026649" cy="1204912"/>
          </a:xfrm>
        </p:spPr>
        <p:txBody>
          <a:bodyPr>
            <a:normAutofit fontScale="90000"/>
          </a:bodyPr>
          <a:lstStyle/>
          <a:p>
            <a:r>
              <a:rPr lang="en-US" cap="all" dirty="0" err="1"/>
              <a:t>Nfhs</a:t>
            </a:r>
            <a:r>
              <a:rPr lang="en-US" cap="all"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46065" y="2464361"/>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2025-26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a:xfrm>
            <a:off x="9997018" y="6524624"/>
            <a:ext cx="1991783" cy="295275"/>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www.nfhs.org</a:t>
            </a:r>
          </a:p>
        </p:txBody>
      </p:sp>
      <p:pic>
        <p:nvPicPr>
          <p:cNvPr id="7" name="Picture 6">
            <a:extLst>
              <a:ext uri="{FF2B5EF4-FFF2-40B4-BE49-F238E27FC236}">
                <a16:creationId xmlns:a16="http://schemas.microsoft.com/office/drawing/2014/main" id="{74EE145C-FF85-48EF-1785-464A818E21D6}"/>
              </a:ext>
            </a:extLst>
          </p:cNvPr>
          <p:cNvPicPr>
            <a:picLocks noChangeAspect="1"/>
          </p:cNvPicPr>
          <p:nvPr/>
        </p:nvPicPr>
        <p:blipFill>
          <a:blip r:embed="rId3"/>
          <a:srcRect l="34285" t="11254" r="34546" b="7186"/>
          <a:stretch/>
        </p:blipFill>
        <p:spPr>
          <a:xfrm>
            <a:off x="2830287" y="1301285"/>
            <a:ext cx="3265713" cy="4806721"/>
          </a:xfrm>
          <a:prstGeom prst="rect">
            <a:avLst/>
          </a:prstGeom>
          <a:ln w="19050">
            <a:solidFill>
              <a:srgbClr val="00205B"/>
            </a:solidFill>
          </a:ln>
        </p:spPr>
      </p:pic>
    </p:spTree>
    <p:extLst>
      <p:ext uri="{BB962C8B-B14F-4D97-AF65-F5344CB8AC3E}">
        <p14:creationId xmlns:p14="http://schemas.microsoft.com/office/powerpoint/2010/main" val="2969737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741577" y="273916"/>
            <a:ext cx="10026649" cy="1204912"/>
          </a:xfrm>
        </p:spPr>
        <p:txBody>
          <a:bodyPr>
            <a:noAutofit/>
          </a:bodyPr>
          <a:lstStyle/>
          <a:p>
            <a:r>
              <a:rPr lang="en-US" sz="3200" cap="all" dirty="0" err="1"/>
              <a:t>Nfhs</a:t>
            </a:r>
            <a:r>
              <a:rPr lang="en-US" sz="3200" cap="all" dirty="0"/>
              <a:t> guidelines on handling practices and contests during lightning or thunder disturbances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821078" y="2372155"/>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Appendix E</a:t>
            </a:r>
          </a:p>
          <a:p>
            <a:pPr marL="0" lvl="0" indent="0" algn="ctr" eaLnBrk="0" hangingPunct="0">
              <a:buNone/>
              <a:defRPr/>
            </a:pPr>
            <a:r>
              <a:rPr lang="en-US" sz="3200" b="1" dirty="0">
                <a:solidFill>
                  <a:srgbClr val="FF0000"/>
                </a:solidFill>
                <a:ea typeface="ＭＳ Ｐゴシック" pitchFamily="34" charset="-128"/>
                <a:cs typeface="Arial" pitchFamily="34" charset="0"/>
              </a:rPr>
              <a:t>in the </a:t>
            </a:r>
          </a:p>
          <a:p>
            <a:pPr marL="0" lvl="0" indent="0" algn="ctr" eaLnBrk="0" hangingPunct="0">
              <a:buNone/>
              <a:defRPr/>
            </a:pPr>
            <a:r>
              <a:rPr lang="en-US" sz="3200" b="1" dirty="0">
                <a:solidFill>
                  <a:srgbClr val="FF0000"/>
                </a:solidFill>
                <a:ea typeface="ＭＳ Ｐゴシック" pitchFamily="34" charset="-128"/>
                <a:cs typeface="Arial" pitchFamily="34" charset="0"/>
              </a:rPr>
              <a:t>2025 NFHS  </a:t>
            </a:r>
          </a:p>
          <a:p>
            <a:pPr marL="0" lvl="0" indent="0" algn="ctr" eaLnBrk="0" hangingPunct="0">
              <a:buNone/>
              <a:defRPr/>
            </a:pPr>
            <a:r>
              <a:rPr lang="en-US" sz="3200" b="1" dirty="0">
                <a:solidFill>
                  <a:srgbClr val="FF0000"/>
                </a:solidFill>
                <a:ea typeface="ＭＳ Ｐゴシック" pitchFamily="34" charset="-128"/>
                <a:cs typeface="Arial" pitchFamily="34" charset="0"/>
              </a:rPr>
              <a:t>Football Rules Book</a:t>
            </a:r>
          </a:p>
          <a:p>
            <a:endParaRPr lang="en-US" dirty="0"/>
          </a:p>
        </p:txBody>
      </p:sp>
      <p:pic>
        <p:nvPicPr>
          <p:cNvPr id="6" name="Picture 5">
            <a:extLst>
              <a:ext uri="{FF2B5EF4-FFF2-40B4-BE49-F238E27FC236}">
                <a16:creationId xmlns:a16="http://schemas.microsoft.com/office/drawing/2014/main" id="{8462D41C-8A88-908A-52AB-A32CEE13D35C}"/>
              </a:ext>
            </a:extLst>
          </p:cNvPr>
          <p:cNvPicPr>
            <a:picLocks noChangeAspect="1"/>
          </p:cNvPicPr>
          <p:nvPr/>
        </p:nvPicPr>
        <p:blipFill>
          <a:blip r:embed="rId3"/>
          <a:srcRect l="34091" t="10736" r="34156" b="6666"/>
          <a:stretch/>
        </p:blipFill>
        <p:spPr>
          <a:xfrm>
            <a:off x="3520659" y="1496453"/>
            <a:ext cx="3177023" cy="4648590"/>
          </a:xfrm>
          <a:prstGeom prst="rect">
            <a:avLst/>
          </a:prstGeom>
          <a:ln w="19050">
            <a:solidFill>
              <a:srgbClr val="00205B"/>
            </a:solidFill>
          </a:ln>
        </p:spPr>
      </p:pic>
    </p:spTree>
    <p:extLst>
      <p:ext uri="{BB962C8B-B14F-4D97-AF65-F5344CB8AC3E}">
        <p14:creationId xmlns:p14="http://schemas.microsoft.com/office/powerpoint/2010/main" val="2627735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FF6F-9F99-CFA5-9DB4-EEEDB6C7703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2A8DC06-3D0A-F05B-B84D-427C042587F6}"/>
              </a:ext>
            </a:extLst>
          </p:cNvPr>
          <p:cNvSpPr txBox="1">
            <a:spLocks/>
          </p:cNvSpPr>
          <p:nvPr/>
        </p:nvSpPr>
        <p:spPr>
          <a:xfrm>
            <a:off x="1247775" y="313530"/>
            <a:ext cx="9696450" cy="7350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Thank You !</a:t>
            </a:r>
            <a:endParaRPr lang="en-US" b="1" dirty="0"/>
          </a:p>
        </p:txBody>
      </p:sp>
      <p:pic>
        <p:nvPicPr>
          <p:cNvPr id="6" name="Graphic 1">
            <a:extLst>
              <a:ext uri="{FF2B5EF4-FFF2-40B4-BE49-F238E27FC236}">
                <a16:creationId xmlns:a16="http://schemas.microsoft.com/office/drawing/2014/main" id="{AD97EC71-F86A-BA93-2117-C3B855B49D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418" y="413543"/>
            <a:ext cx="1071564" cy="763587"/>
          </a:xfrm>
          <a:prstGeom prst="rect">
            <a:avLst/>
          </a:prstGeom>
        </p:spPr>
      </p:pic>
      <p:sp>
        <p:nvSpPr>
          <p:cNvPr id="2" name="Content Placeholder 2">
            <a:extLst>
              <a:ext uri="{FF2B5EF4-FFF2-40B4-BE49-F238E27FC236}">
                <a16:creationId xmlns:a16="http://schemas.microsoft.com/office/drawing/2014/main" id="{0C7007E0-78AF-76EB-CD04-618A13C8711E}"/>
              </a:ext>
            </a:extLst>
          </p:cNvPr>
          <p:cNvSpPr txBox="1">
            <a:spLocks/>
          </p:cNvSpPr>
          <p:nvPr/>
        </p:nvSpPr>
        <p:spPr>
          <a:xfrm>
            <a:off x="2553811" y="1657350"/>
            <a:ext cx="7084377" cy="412369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EXCELLENCE</a:t>
            </a: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BE Prepared to do your very best every game </a:t>
            </a:r>
          </a:p>
          <a:p>
            <a:pPr marL="457200"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”Strive for Excellence not Perfection”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CONSISTENCY</a:t>
            </a:r>
          </a:p>
          <a:p>
            <a:pPr marL="685800" marR="0" lvl="1" indent="-228600" algn="l" defTabSz="914400" rtl="0" eaLnBrk="1" fontAlgn="auto" latinLnBrk="0" hangingPunct="1">
              <a:lnSpc>
                <a:spcPct val="90000"/>
              </a:lnSpc>
              <a:spcBef>
                <a:spcPts val="0"/>
              </a:spcBef>
              <a:spcAft>
                <a:spcPts val="1200"/>
              </a:spcAft>
              <a:buClrTx/>
              <a:buSzTx/>
              <a:buFont typeface="Wingdings" pitchFamily="2" charset="2"/>
              <a:buChar char="Ø"/>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Steadfast adherence to the approved officiating mechanics from the first game thru the last game, 1</a:t>
            </a:r>
            <a:r>
              <a:rPr kumimoji="0" lang="en-US" sz="2400" b="0" i="0" u="none" strike="noStrike" kern="12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Quarter thru the 4</a:t>
            </a:r>
            <a:r>
              <a:rPr kumimoji="0" lang="en-US" sz="2400" b="0" i="0" u="none" strike="noStrike" kern="1200" cap="none" spc="0" normalizeH="0" baseline="3000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Quarter, and from Section 1 thru Section 11</a:t>
            </a:r>
          </a:p>
          <a:p>
            <a:pPr marL="685800" marR="0" lvl="1" indent="-228600" algn="l" defTabSz="914400" rtl="0" eaLnBrk="1" fontAlgn="auto" latinLnBrk="0" hangingPunct="1">
              <a:lnSpc>
                <a:spcPct val="90000"/>
              </a:lnSpc>
              <a:spcBef>
                <a:spcPts val="0"/>
              </a:spcBef>
              <a:spcAft>
                <a:spcPts val="1200"/>
              </a:spcAft>
              <a:buClrTx/>
              <a:buSzTx/>
              <a:buFont typeface="Wingdings" pitchFamily="2" charset="2"/>
              <a:buChar char="Ø"/>
              <a:tabLst/>
              <a:defRPr/>
            </a:pPr>
            <a:endParaRPr lang="en-US"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buFont typeface="Wingdings" pitchFamily="2" charset="2"/>
              <a:buChar char="Ø"/>
              <a:defRPr/>
            </a:pPr>
            <a:r>
              <a:rPr kumimoji="0" lang="en-US" b="1" i="0" u="none" strike="noStrike" kern="120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HAVE FUN</a:t>
            </a:r>
          </a:p>
          <a:p>
            <a:pPr lvl="1">
              <a:spcBef>
                <a:spcPts val="0"/>
              </a:spcBef>
              <a:spcAft>
                <a:spcPts val="1200"/>
              </a:spcAft>
              <a:buFont typeface="Wingdings" pitchFamily="2" charset="2"/>
              <a:buChar char="Ø"/>
              <a:defRPr/>
            </a:pPr>
            <a:r>
              <a:rPr lang="en-US"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Enjoy the Process of Learning the Rules and Mechanics, Enjoy the On-Field Challenges, Enjoy the Teamwork</a:t>
            </a:r>
            <a:endParaRPr kumimoji="0" lang="en-US" b="0" i="0" u="none" strike="noStrike" kern="12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8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a:t>NFHS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838200" y="1811009"/>
            <a:ext cx="10621488" cy="4338637"/>
          </a:xfrm>
        </p:spPr>
        <p:txBody>
          <a:bodyPr/>
          <a:lstStyle/>
          <a:p>
            <a:pPr marL="0" lvl="0" indent="0" algn="just">
              <a:buNone/>
            </a:pPr>
            <a:r>
              <a:rPr lang="en-US" sz="2800" b="1" dirty="0">
                <a:solidFill>
                  <a:srgbClr val="00205B"/>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00205B"/>
              </a:solidFill>
            </a:endParaRPr>
          </a:p>
          <a:p>
            <a:pPr marL="0" lvl="0" indent="0" algn="just">
              <a:buNone/>
            </a:pPr>
            <a:r>
              <a:rPr lang="en-US" sz="2800" b="1" dirty="0">
                <a:solidFill>
                  <a:srgbClr val="00205B"/>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solidFill>
                <a:srgbClr val="00205B"/>
              </a:solidFill>
            </a:endParaRPr>
          </a:p>
        </p:txBody>
      </p:sp>
    </p:spTree>
    <p:extLst>
      <p:ext uri="{BB962C8B-B14F-4D97-AF65-F5344CB8AC3E}">
        <p14:creationId xmlns:p14="http://schemas.microsoft.com/office/powerpoint/2010/main" val="368239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C4E6-F8B3-060F-3CF7-4971FD5B9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88908-5C02-896E-C8BD-C839C035E807}"/>
              </a:ext>
            </a:extLst>
          </p:cNvPr>
          <p:cNvSpPr>
            <a:spLocks noGrp="1"/>
          </p:cNvSpPr>
          <p:nvPr>
            <p:ph type="title"/>
          </p:nvPr>
        </p:nvSpPr>
        <p:spPr>
          <a:xfrm>
            <a:off x="1139858" y="2766218"/>
            <a:ext cx="8491151" cy="1325563"/>
          </a:xfrm>
        </p:spPr>
        <p:txBody>
          <a:bodyPr/>
          <a:lstStyle/>
          <a:p>
            <a:r>
              <a:rPr lang="en-US" dirty="0"/>
              <a:t>TOOTH &amp; MOUTH PROTECTOR</a:t>
            </a:r>
          </a:p>
        </p:txBody>
      </p:sp>
    </p:spTree>
    <p:extLst>
      <p:ext uri="{BB962C8B-B14F-4D97-AF65-F5344CB8AC3E}">
        <p14:creationId xmlns:p14="http://schemas.microsoft.com/office/powerpoint/2010/main" val="3020600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FF45D535F76947A9B9E60A06FE143B" ma:contentTypeVersion="19" ma:contentTypeDescription="Create a new document." ma:contentTypeScope="" ma:versionID="e358dca59eb2ef798546e8d56be1b16b">
  <xsd:schema xmlns:xsd="http://www.w3.org/2001/XMLSchema" xmlns:xs="http://www.w3.org/2001/XMLSchema" xmlns:p="http://schemas.microsoft.com/office/2006/metadata/properties" xmlns:ns2="f35c8439-89ae-4052-b15e-bcd91069add1" xmlns:ns3="00c24cbd-c47e-43aa-8b28-ce169b6c7333" targetNamespace="http://schemas.microsoft.com/office/2006/metadata/properties" ma:root="true" ma:fieldsID="aadc68670d3cea6e45f70eb0f014e95f" ns2:_="" ns3:_="">
    <xsd:import namespace="f35c8439-89ae-4052-b15e-bcd91069add1"/>
    <xsd:import namespace="00c24cbd-c47e-43aa-8b28-ce169b6c73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c8439-89ae-4052-b15e-bcd91069ad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f7eba3-0872-43f7-8123-30811961cc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c24cbd-c47e-43aa-8b28-ce169b6c733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f08bc5a-3e6d-4c34-a44f-64a5feca745e}" ma:internalName="TaxCatchAll" ma:showField="CatchAllData" ma:web="00c24cbd-c47e-43aa-8b28-ce169b6c73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0c24cbd-c47e-43aa-8b28-ce169b6c7333" xsi:nil="true"/>
    <lcf76f155ced4ddcb4097134ff3c332f xmlns="f35c8439-89ae-4052-b15e-bcd91069ad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E4950C-9647-4E6D-BD73-F802C13AA476}">
  <ds:schemaRefs>
    <ds:schemaRef ds:uri="http://schemas.microsoft.com/sharepoint/v3/contenttype/forms"/>
  </ds:schemaRefs>
</ds:datastoreItem>
</file>

<file path=customXml/itemProps2.xml><?xml version="1.0" encoding="utf-8"?>
<ds:datastoreItem xmlns:ds="http://schemas.openxmlformats.org/officeDocument/2006/customXml" ds:itemID="{DA16B096-7BAA-4A1E-9146-4B955076F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c8439-89ae-4052-b15e-bcd91069add1"/>
    <ds:schemaRef ds:uri="00c24cbd-c47e-43aa-8b28-ce169b6c7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9BBBA2-1B2F-4522-9C2B-CE90D72062C5}">
  <ds:schemaRefs>
    <ds:schemaRef ds:uri="http://schemas.microsoft.com/office/2006/metadata/properties"/>
    <ds:schemaRef ds:uri="http://schemas.microsoft.com/office/infopath/2007/PartnerControls"/>
    <ds:schemaRef ds:uri="00c24cbd-c47e-43aa-8b28-ce169b6c7333"/>
    <ds:schemaRef ds:uri="f35c8439-89ae-4052-b15e-bcd91069add1"/>
  </ds:schemaRefs>
</ds:datastoreItem>
</file>

<file path=docProps/app.xml><?xml version="1.0" encoding="utf-8"?>
<Properties xmlns="http://schemas.openxmlformats.org/officeDocument/2006/extended-properties" xmlns:vt="http://schemas.openxmlformats.org/officeDocument/2006/docPropsVTypes">
  <TotalTime>4583</TotalTime>
  <Words>8294</Words>
  <Application>Microsoft Office PowerPoint</Application>
  <PresentationFormat>Widescreen</PresentationFormat>
  <Paragraphs>685</Paragraphs>
  <Slides>74</Slides>
  <Notes>74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74</vt:i4>
      </vt:variant>
    </vt:vector>
  </HeadingPairs>
  <TitlesOfParts>
    <vt:vector size="82" baseType="lpstr">
      <vt:lpstr>ＭＳ Ｐゴシック</vt:lpstr>
      <vt:lpstr>Aptos</vt:lpstr>
      <vt:lpstr>Aptos Display</vt:lpstr>
      <vt:lpstr>Arial</vt:lpstr>
      <vt:lpstr>Calibri</vt:lpstr>
      <vt:lpstr>Wingdings</vt:lpstr>
      <vt:lpstr>Office Theme</vt:lpstr>
      <vt:lpstr>1_Office Theme</vt:lpstr>
      <vt:lpstr>PowerPoint Presentation</vt:lpstr>
      <vt:lpstr>PowerPoint Presentation</vt:lpstr>
      <vt:lpstr>PowerPoint Presentation</vt:lpstr>
      <vt:lpstr>2025 NFHS FOOTBALL RULES POWERPOINT</vt:lpstr>
      <vt:lpstr>NFHS INFORMATION</vt:lpstr>
      <vt:lpstr>National Federation of State  High School Associations</vt:lpstr>
      <vt:lpstr>2025 NFHS FOOTBALL RULES  CHANGES</vt:lpstr>
      <vt:lpstr>NFHS FOOTBALL RULES</vt:lpstr>
      <vt:lpstr>TOOTH &amp; MOUTH PROTECTOR</vt:lpstr>
      <vt:lpstr>TOOTH &amp; MOUTH PROTECTOR RULE 1-5-1d(5)a – 4 (NEW)</vt:lpstr>
      <vt:lpstr>TOOTH &amp; MOUTH PROTECTOR RULE 1-5-1d(5)a – 5 (NEW)</vt:lpstr>
      <vt:lpstr>TOOTH &amp; MOUTH PROTECTOR RULES 1-5-1d(5)a – 4, 5 (NEW)</vt:lpstr>
      <vt:lpstr>ARM SLEEVES</vt:lpstr>
      <vt:lpstr>ARM SLEEVES RULES 1-5-2d (NEW), 1-5-3c(6)</vt:lpstr>
      <vt:lpstr>ARM SLEEVES RULES 1-5-2d (NEW), 1-5-3c(6)</vt:lpstr>
      <vt:lpstr>ELECTRONIC SIGNS</vt:lpstr>
      <vt:lpstr>ELECTRONIC SIGNS RULE 1-5-3c(2)</vt:lpstr>
      <vt:lpstr>ELECTRONIC SIGNS RULE 1-5-3c(2)</vt:lpstr>
      <vt:lpstr>FORWARD FUMBLE</vt:lpstr>
      <vt:lpstr>FORWARD FUMBLE RULES 3-4-2d, 3-4-3a, 4-3-1 EXCEPTION (NEW)</vt:lpstr>
      <vt:lpstr>FORWARD FUMBLE RULE 4-3-1 EXCEPTION (NEW)</vt:lpstr>
      <vt:lpstr>FORWARD FUMBLE RULES 3-4-3a, 4-3-1 EXCEPTION (NEW)</vt:lpstr>
      <vt:lpstr>FORWARD FUMBLE RULES 3-4-3a, 4-3-1 EXCEPTION (NEW)</vt:lpstr>
      <vt:lpstr>FORWARD FUMBLE RULES 4-3-1 EXCEPTION (NEW), 8-5-2a EXCEPTION</vt:lpstr>
      <vt:lpstr>FORWARD FUMBLE RULES 4-3-1 EXCEPTION (NEW), 8-5-2a EXCEPTION</vt:lpstr>
      <vt:lpstr>FORWARD FUMBLE</vt:lpstr>
      <vt:lpstr>CASE PLAY</vt:lpstr>
      <vt:lpstr>CASE PLAY </vt:lpstr>
      <vt:lpstr>Illegal Participation Penalty</vt:lpstr>
      <vt:lpstr>Illegal Participation Penalty Enforcement Revised RULES 9-6 PENALTY, 10-4-4b (DELETED)</vt:lpstr>
      <vt:lpstr>2025 FOOTBALL EQUIPMENT ITEMS</vt:lpstr>
      <vt:lpstr>ILLEGAL EQUIPMENT</vt:lpstr>
      <vt:lpstr>ILLEGAL EQUIPMENT RULE 1-5-3c(3) (NEW)</vt:lpstr>
      <vt:lpstr>UNIFORMS</vt:lpstr>
      <vt:lpstr>REQUIRED EQUIPMENT - RULE 1-5-1b</vt:lpstr>
      <vt:lpstr>KNEE PADS</vt:lpstr>
      <vt:lpstr>REQUIRED EQUIPMENT - RULE 1-5-1e</vt:lpstr>
      <vt:lpstr>REQUIRED EQUIPMENT - RULE 1-5-1e</vt:lpstr>
      <vt:lpstr>REQUIRED EQUIPMENT - RULE 1-5-1e</vt:lpstr>
      <vt:lpstr>ELECTRONIC EQUIPMENT</vt:lpstr>
      <vt:lpstr>ILLEGAL COACH-TO-PLAYER TECHNOLOGY RULES 1-5-3c(2), 1-6-1</vt:lpstr>
      <vt:lpstr>ILLEGAL COACH-TO-PLAYER TECHNOLOGY RULES 1-5-3c(2), 1-6-1</vt:lpstr>
      <vt:lpstr>OTHER EQUIPMENT</vt:lpstr>
      <vt:lpstr>FOOTBALL GLOVES</vt:lpstr>
      <vt:lpstr>Oakley football visor (prizm clear)</vt:lpstr>
      <vt:lpstr>Football helmet covers</vt:lpstr>
      <vt:lpstr>Q-COLLAR</vt:lpstr>
      <vt:lpstr>PATELLAR TENDON STRAPS</vt:lpstr>
      <vt:lpstr>2025 NFHS FOOTBALL EDITORIAL CHANGES</vt:lpstr>
      <vt:lpstr>JERSEY MARKINGS RULES  1-5-1b(2)b(1), 1-5-1b(3)b(1)</vt:lpstr>
      <vt:lpstr>PENALTY ENFORCEMENT RULE 2-33-1a</vt:lpstr>
      <vt:lpstr>TYPES OF PLAYS RULES 10-3-1, 2</vt:lpstr>
      <vt:lpstr>DEFENSELESS RECEIVER RULE 9-4-3p (NEW)</vt:lpstr>
      <vt:lpstr>2025 NFHS FOOTBALL EDITORIAL CHANGES</vt:lpstr>
      <vt:lpstr>2025 NFHS FOOTBALL EDITORIAL CHANGES</vt:lpstr>
      <vt:lpstr>2025 NFHS FOOTBALL RULES REMINDER</vt:lpstr>
      <vt:lpstr>HOME JERSEYS RULE 1-5-1b(3)</vt:lpstr>
      <vt:lpstr>HOME JERSEYS RULE 1-5-1b(3)</vt:lpstr>
      <vt:lpstr>2025 NFHS FOOTBALL POINTS OF EMPHASIS</vt:lpstr>
      <vt:lpstr>2025 NFHS FOOTBALL POINTS OF EMPHASIS</vt:lpstr>
      <vt:lpstr>ILLEGAL AND IMPROPERLY WORN PLAYER EQUIPMENT</vt:lpstr>
      <vt:lpstr>ILLEGAL AND IMPROPERLY WORN PLAYER EQUIPMENT</vt:lpstr>
      <vt:lpstr>ILLEGAL AND IMPROPERLY WORN PLAYER EQUIPMENT</vt:lpstr>
      <vt:lpstr>SPORTSMANSHIP</vt:lpstr>
      <vt:lpstr>DEFENSELESS PLAYER/TARGETING</vt:lpstr>
      <vt:lpstr>2024-2025 NFHS FOOTBALL GAME OFFICIALS MANUAL UPDATE</vt:lpstr>
      <vt:lpstr>40 / 25 SECOND PLAY CLOCK</vt:lpstr>
      <vt:lpstr>2024-2025  Nfhs football game officials manual </vt:lpstr>
      <vt:lpstr>2024-2025 nfhs football game officials manual committee  points of emphasis</vt:lpstr>
      <vt:lpstr>2025-26 NFHS FOOTBALL INFORMATION</vt:lpstr>
      <vt:lpstr>2026 nfhs football rule change  proposal online form</vt:lpstr>
      <vt:lpstr>Nfhs suggested guidelines For management of concussion in sports</vt:lpstr>
      <vt:lpstr>Nfhs guidelines on handling practices and contests during lightning or thunder disturbances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Patrick English</cp:lastModifiedBy>
  <cp:revision>123</cp:revision>
  <cp:lastPrinted>2025-05-15T19:18:52Z</cp:lastPrinted>
  <dcterms:created xsi:type="dcterms:W3CDTF">2024-02-15T19:09:41Z</dcterms:created>
  <dcterms:modified xsi:type="dcterms:W3CDTF">2025-07-27T20:36:32Z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0x01010076FF45D535F76947A9B9E60A06FE143B</vt:lpwstr>
  </property>
  <property fmtid="{D5CDD505-2E9C-101B-9397-08002B2CF9AE}" pid="3" name="MSIP_Label_9043f10a-881e-4653-a55e-02ca2cc829dc_Enabled">
    <vt:lpwstr>true</vt:lpwstr>
  </property>
  <property fmtid="{D5CDD505-2E9C-101B-9397-08002B2CF9AE}" pid="4" name="MSIP_Label_9043f10a-881e-4653-a55e-02ca2cc829dc_SetDate">
    <vt:lpwstr>2025-07-01T15:12:32Z</vt:lpwstr>
  </property>
  <property fmtid="{D5CDD505-2E9C-101B-9397-08002B2CF9AE}" pid="5" name="MSIP_Label_9043f10a-881e-4653-a55e-02ca2cc829dc_Method">
    <vt:lpwstr>Standard</vt:lpwstr>
  </property>
  <property fmtid="{D5CDD505-2E9C-101B-9397-08002B2CF9AE}" pid="6" name="MSIP_Label_9043f10a-881e-4653-a55e-02ca2cc829dc_Name">
    <vt:lpwstr>ADC_class_200</vt:lpwstr>
  </property>
  <property fmtid="{D5CDD505-2E9C-101B-9397-08002B2CF9AE}" pid="7" name="MSIP_Label_9043f10a-881e-4653-a55e-02ca2cc829dc_SiteId">
    <vt:lpwstr>94cfddbc-0627-494a-ad7a-29aea3aea832</vt:lpwstr>
  </property>
  <property fmtid="{D5CDD505-2E9C-101B-9397-08002B2CF9AE}" pid="8" name="MSIP_Label_9043f10a-881e-4653-a55e-02ca2cc829dc_ActionId">
    <vt:lpwstr>bf4ecb36-3af9-4369-a13b-9369eddfe78f</vt:lpwstr>
  </property>
  <property fmtid="{D5CDD505-2E9C-101B-9397-08002B2CF9AE}" pid="9" name="MSIP_Label_9043f10a-881e-4653-a55e-02ca2cc829dc_ContentBits">
    <vt:lpwstr>0</vt:lpwstr>
  </property>
  <property fmtid="{D5CDD505-2E9C-101B-9397-08002B2CF9AE}" pid="10" name="MSIP_Label_9043f10a-881e-4653-a55e-02ca2cc829dc_Tag">
    <vt:lpwstr>10, 3, 0, 1</vt:lpwstr>
  </property>
</Properties>
</file>